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6" r:id="rId1"/>
    <p:sldMasterId id="2147483771" r:id="rId2"/>
  </p:sldMasterIdLst>
  <p:notesMasterIdLst>
    <p:notesMasterId r:id="rId38"/>
  </p:notesMasterIdLst>
  <p:handoutMasterIdLst>
    <p:handoutMasterId r:id="rId39"/>
  </p:handoutMasterIdLst>
  <p:sldIdLst>
    <p:sldId id="256" r:id="rId3"/>
    <p:sldId id="570" r:id="rId4"/>
    <p:sldId id="577" r:id="rId5"/>
    <p:sldId id="587" r:id="rId6"/>
    <p:sldId id="588" r:id="rId7"/>
    <p:sldId id="589" r:id="rId8"/>
    <p:sldId id="591" r:id="rId9"/>
    <p:sldId id="616" r:id="rId10"/>
    <p:sldId id="592" r:id="rId11"/>
    <p:sldId id="610" r:id="rId12"/>
    <p:sldId id="593" r:id="rId13"/>
    <p:sldId id="594" r:id="rId14"/>
    <p:sldId id="595" r:id="rId15"/>
    <p:sldId id="617" r:id="rId16"/>
    <p:sldId id="596" r:id="rId17"/>
    <p:sldId id="602" r:id="rId18"/>
    <p:sldId id="600" r:id="rId19"/>
    <p:sldId id="599" r:id="rId20"/>
    <p:sldId id="601" r:id="rId21"/>
    <p:sldId id="618" r:id="rId22"/>
    <p:sldId id="603" r:id="rId23"/>
    <p:sldId id="605" r:id="rId24"/>
    <p:sldId id="613" r:id="rId25"/>
    <p:sldId id="606" r:id="rId26"/>
    <p:sldId id="607" r:id="rId27"/>
    <p:sldId id="608" r:id="rId28"/>
    <p:sldId id="609" r:id="rId29"/>
    <p:sldId id="621" r:id="rId30"/>
    <p:sldId id="619" r:id="rId31"/>
    <p:sldId id="611" r:id="rId32"/>
    <p:sldId id="612" r:id="rId33"/>
    <p:sldId id="620" r:id="rId34"/>
    <p:sldId id="614" r:id="rId35"/>
    <p:sldId id="615" r:id="rId36"/>
    <p:sldId id="510" r:id="rId37"/>
  </p:sldIdLst>
  <p:sldSz cx="9144000" cy="6858000" type="screen4x3"/>
  <p:notesSz cx="9874250"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8A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43" autoAdjust="0"/>
    <p:restoredTop sz="91314" autoAdjust="0"/>
  </p:normalViewPr>
  <p:slideViewPr>
    <p:cSldViewPr snapToGrid="0">
      <p:cViewPr varScale="1">
        <p:scale>
          <a:sx n="66" d="100"/>
          <a:sy n="66" d="100"/>
        </p:scale>
        <p:origin x="1488"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Final%20Analysis\Grand%20Summary%20-%20Overall,%20Motorways%20&amp;%20Highways\Grand%20Summary-%20Fin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3.%20New%20Projects\NTRC%20Projects\Axle%20Load%20Survey\Draft%20Report%20(20191210)\Grand%20Summary-%20Fin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Final%20Analysis\Grand%20Summary%20-%20Overall,%20Motorways%20&amp;%20Highways\Grand%20Summary-%20Fin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3.%20New%20Projects\NTRC%20Projects\Axle%20Load%20Survey\Final%20Report\20200729%20-%20Grand%20Summary-%20Fin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Final%20Analysis\Grand%20Summary%20-%20Overall,%20Motorways%20&amp;%20Highways\Grand%20Summary-%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dPt>
            <c:idx val="0"/>
            <c:bubble3D val="0"/>
            <c:spPr>
              <a:solidFill>
                <a:srgbClr val="00B0F0"/>
              </a:solidFill>
              <a:ln>
                <a:solidFill>
                  <a:schemeClr val="tx1"/>
                </a:solidFill>
              </a:ln>
            </c:spPr>
            <c:extLst>
              <c:ext xmlns:c16="http://schemas.microsoft.com/office/drawing/2014/chart" uri="{C3380CC4-5D6E-409C-BE32-E72D297353CC}">
                <c16:uniqueId val="{00000001-06B1-49A4-B1EA-3ED92D21355C}"/>
              </c:ext>
            </c:extLst>
          </c:dPt>
          <c:dPt>
            <c:idx val="2"/>
            <c:bubble3D val="0"/>
            <c:spPr>
              <a:solidFill>
                <a:srgbClr val="FFC000"/>
              </a:solidFill>
              <a:ln>
                <a:solidFill>
                  <a:schemeClr val="tx1"/>
                </a:solidFill>
              </a:ln>
            </c:spPr>
            <c:extLst>
              <c:ext xmlns:c16="http://schemas.microsoft.com/office/drawing/2014/chart" uri="{C3380CC4-5D6E-409C-BE32-E72D297353CC}">
                <c16:uniqueId val="{00000003-06B1-49A4-B1EA-3ED92D21355C}"/>
              </c:ext>
            </c:extLst>
          </c:dPt>
          <c:dPt>
            <c:idx val="3"/>
            <c:bubble3D val="0"/>
            <c:spPr>
              <a:solidFill>
                <a:schemeClr val="accent6">
                  <a:lumMod val="75000"/>
                </a:schemeClr>
              </a:solidFill>
            </c:spPr>
            <c:extLst>
              <c:ext xmlns:c16="http://schemas.microsoft.com/office/drawing/2014/chart" uri="{C3380CC4-5D6E-409C-BE32-E72D297353CC}">
                <c16:uniqueId val="{00000005-06B1-49A4-B1EA-3ED92D21355C}"/>
              </c:ext>
            </c:extLst>
          </c:dPt>
          <c:dPt>
            <c:idx val="4"/>
            <c:bubble3D val="0"/>
            <c:spPr>
              <a:solidFill>
                <a:srgbClr val="00B050"/>
              </a:solidFill>
              <a:ln>
                <a:solidFill>
                  <a:schemeClr val="tx1"/>
                </a:solidFill>
              </a:ln>
            </c:spPr>
            <c:extLst>
              <c:ext xmlns:c16="http://schemas.microsoft.com/office/drawing/2014/chart" uri="{C3380CC4-5D6E-409C-BE32-E72D297353CC}">
                <c16:uniqueId val="{00000007-06B1-49A4-B1EA-3ED92D21355C}"/>
              </c:ext>
            </c:extLst>
          </c:dPt>
          <c:dLbls>
            <c:dLbl>
              <c:idx val="2"/>
              <c:numFmt formatCode="0.00%" sourceLinked="0"/>
              <c:spPr>
                <a:noFill/>
                <a:ln>
                  <a:noFill/>
                </a:ln>
                <a:effectLst/>
              </c:spPr>
              <c:txPr>
                <a:bodyPr/>
                <a:lstStyle/>
                <a:p>
                  <a:pPr>
                    <a:defRPr b="1"/>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06B1-49A4-B1EA-3ED92D21355C}"/>
                </c:ext>
              </c:extLst>
            </c:dLbl>
            <c:numFmt formatCode="0.00%" sourceLinked="0"/>
            <c:spPr>
              <a:noFill/>
              <a:ln>
                <a:noFill/>
              </a:ln>
              <a:effectLst/>
            </c:spPr>
            <c:dLblPos val="outEnd"/>
            <c:showLegendKey val="0"/>
            <c:showVal val="1"/>
            <c:showCatName val="1"/>
            <c:showSerName val="0"/>
            <c:showPercent val="0"/>
            <c:showBubbleSize val="0"/>
            <c:showLeaderLines val="1"/>
            <c:extLst>
              <c:ext xmlns:c15="http://schemas.microsoft.com/office/drawing/2012/chart" uri="{CE6537A1-D6FC-4f65-9D91-7224C49458BB}"/>
            </c:extLst>
          </c:dLbls>
          <c:cat>
            <c:strRef>
              <c:f>'Body Type-Overall Trend '!$B$319:$B$323</c:f>
              <c:strCache>
                <c:ptCount val="5"/>
                <c:pt idx="0">
                  <c:v>Flat</c:v>
                </c:pt>
                <c:pt idx="1">
                  <c:v>Half</c:v>
                </c:pt>
                <c:pt idx="2">
                  <c:v>Full</c:v>
                </c:pt>
                <c:pt idx="3">
                  <c:v>Covered</c:v>
                </c:pt>
                <c:pt idx="4">
                  <c:v>Container</c:v>
                </c:pt>
              </c:strCache>
            </c:strRef>
          </c:cat>
          <c:val>
            <c:numRef>
              <c:f>'Body Type-Overall Trend '!$D$319:$D$323</c:f>
              <c:numCache>
                <c:formatCode>0.00%</c:formatCode>
                <c:ptCount val="5"/>
                <c:pt idx="0">
                  <c:v>0.20142878404524484</c:v>
                </c:pt>
                <c:pt idx="1">
                  <c:v>8.0845363893436523E-2</c:v>
                </c:pt>
                <c:pt idx="2">
                  <c:v>0.4361660961452597</c:v>
                </c:pt>
                <c:pt idx="3">
                  <c:v>9.4389045988986453E-2</c:v>
                </c:pt>
                <c:pt idx="4">
                  <c:v>0.18717070992707249</c:v>
                </c:pt>
              </c:numCache>
            </c:numRef>
          </c:val>
          <c:extLst>
            <c:ext xmlns:c16="http://schemas.microsoft.com/office/drawing/2014/chart" uri="{C3380CC4-5D6E-409C-BE32-E72D297353CC}">
              <c16:uniqueId val="{00000008-06B1-49A4-B1EA-3ED92D21355C}"/>
            </c:ext>
          </c:extLst>
        </c:ser>
        <c:dLbls>
          <c:showLegendKey val="0"/>
          <c:showVal val="1"/>
          <c:showCatName val="1"/>
          <c:showSerName val="0"/>
          <c:showPercent val="0"/>
          <c:showBubbleSize val="0"/>
          <c:showLeaderLines val="1"/>
        </c:dLbls>
      </c:pie3DChart>
    </c:plotArea>
    <c:plotVisOnly val="1"/>
    <c:dispBlanksAs val="gap"/>
    <c:showDLblsOverMax val="0"/>
  </c:chart>
  <c:spPr>
    <a:ln w="6350">
      <a:solidFill>
        <a:schemeClr val="tx1"/>
      </a:solidFill>
    </a:ln>
  </c:spPr>
  <c:txPr>
    <a:bodyPr/>
    <a:lstStyle/>
    <a:p>
      <a:pPr>
        <a:defRPr sz="1400">
          <a:latin typeface="+mj-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dPt>
            <c:idx val="0"/>
            <c:bubble3D val="0"/>
            <c:spPr>
              <a:solidFill>
                <a:srgbClr val="00B050"/>
              </a:solidFill>
              <a:ln>
                <a:solidFill>
                  <a:schemeClr val="tx1"/>
                </a:solidFill>
              </a:ln>
            </c:spPr>
            <c:extLst>
              <c:ext xmlns:c16="http://schemas.microsoft.com/office/drawing/2014/chart" uri="{C3380CC4-5D6E-409C-BE32-E72D297353CC}">
                <c16:uniqueId val="{00000001-8D7A-4A8E-8A75-A928493CA606}"/>
              </c:ext>
            </c:extLst>
          </c:dPt>
          <c:dPt>
            <c:idx val="1"/>
            <c:bubble3D val="0"/>
            <c:spPr>
              <a:ln>
                <a:solidFill>
                  <a:schemeClr val="tx1"/>
                </a:solidFill>
              </a:ln>
            </c:spPr>
            <c:extLst>
              <c:ext xmlns:c16="http://schemas.microsoft.com/office/drawing/2014/chart" uri="{C3380CC4-5D6E-409C-BE32-E72D297353CC}">
                <c16:uniqueId val="{00000003-8D7A-4A8E-8A75-A928493CA606}"/>
              </c:ext>
            </c:extLst>
          </c:dPt>
          <c:dPt>
            <c:idx val="2"/>
            <c:bubble3D val="0"/>
            <c:spPr>
              <a:solidFill>
                <a:srgbClr val="FFC000"/>
              </a:solidFill>
              <a:ln>
                <a:solidFill>
                  <a:schemeClr val="tx1"/>
                </a:solidFill>
              </a:ln>
            </c:spPr>
            <c:extLst>
              <c:ext xmlns:c16="http://schemas.microsoft.com/office/drawing/2014/chart" uri="{C3380CC4-5D6E-409C-BE32-E72D297353CC}">
                <c16:uniqueId val="{00000005-8D7A-4A8E-8A75-A928493CA606}"/>
              </c:ext>
            </c:extLst>
          </c:dPt>
          <c:dLbls>
            <c:dLbl>
              <c:idx val="0"/>
              <c:numFmt formatCode="0.00%" sourceLinked="0"/>
              <c:spPr>
                <a:noFill/>
                <a:ln>
                  <a:noFill/>
                </a:ln>
                <a:effectLst/>
              </c:spPr>
              <c:txPr>
                <a:bodyPr/>
                <a:lstStyle/>
                <a:p>
                  <a:pPr>
                    <a:defRPr b="1"/>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8D7A-4A8E-8A75-A928493CA606}"/>
                </c:ext>
              </c:extLst>
            </c:dLbl>
            <c:numFmt formatCode="0.00%" sourceLinked="0"/>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'Vehicle by Type-Overall'!$B$141:$B$143</c:f>
              <c:strCache>
                <c:ptCount val="3"/>
                <c:pt idx="0">
                  <c:v>Truck</c:v>
                </c:pt>
                <c:pt idx="1">
                  <c:v>Semi Trailer</c:v>
                </c:pt>
                <c:pt idx="2">
                  <c:v>Tanker</c:v>
                </c:pt>
              </c:strCache>
            </c:strRef>
          </c:cat>
          <c:val>
            <c:numRef>
              <c:f>'Vehicle by Type-Overall'!$D$141:$D$143</c:f>
              <c:numCache>
                <c:formatCode>0.00%</c:formatCode>
                <c:ptCount val="3"/>
                <c:pt idx="0">
                  <c:v>0.6192309919508947</c:v>
                </c:pt>
                <c:pt idx="1">
                  <c:v>0.36661068967514043</c:v>
                </c:pt>
                <c:pt idx="2">
                  <c:v>1.4158318373964909E-2</c:v>
                </c:pt>
              </c:numCache>
            </c:numRef>
          </c:val>
          <c:extLst>
            <c:ext xmlns:c16="http://schemas.microsoft.com/office/drawing/2014/chart" uri="{C3380CC4-5D6E-409C-BE32-E72D297353CC}">
              <c16:uniqueId val="{00000006-8D7A-4A8E-8A75-A928493CA606}"/>
            </c:ext>
          </c:extLst>
        </c:ser>
        <c:dLbls>
          <c:showLegendKey val="0"/>
          <c:showVal val="1"/>
          <c:showCatName val="1"/>
          <c:showSerName val="0"/>
          <c:showPercent val="0"/>
          <c:showBubbleSize val="0"/>
          <c:showLeaderLines val="0"/>
        </c:dLbls>
      </c:pie3DChart>
    </c:plotArea>
    <c:plotVisOnly val="1"/>
    <c:dispBlanksAs val="gap"/>
    <c:showDLblsOverMax val="0"/>
  </c:chart>
  <c:spPr>
    <a:ln w="6350">
      <a:solidFill>
        <a:schemeClr val="tx1"/>
      </a:solidFill>
    </a:ln>
  </c:spPr>
  <c:txPr>
    <a:bodyPr/>
    <a:lstStyle/>
    <a:p>
      <a:pPr>
        <a:defRPr sz="1400">
          <a:latin typeface="+mj-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spPr>
            <a:ln>
              <a:solidFill>
                <a:schemeClr val="tx1"/>
              </a:solidFill>
            </a:ln>
          </c:spPr>
          <c:dPt>
            <c:idx val="6"/>
            <c:bubble3D val="0"/>
            <c:spPr>
              <a:solidFill>
                <a:srgbClr val="FFFF00"/>
              </a:solidFill>
              <a:ln>
                <a:solidFill>
                  <a:schemeClr val="tx1"/>
                </a:solidFill>
              </a:ln>
            </c:spPr>
            <c:extLst>
              <c:ext xmlns:c16="http://schemas.microsoft.com/office/drawing/2014/chart" uri="{C3380CC4-5D6E-409C-BE32-E72D297353CC}">
                <c16:uniqueId val="{00000001-9740-416B-8B58-789AAFFDD909}"/>
              </c:ext>
            </c:extLst>
          </c:dPt>
          <c:dPt>
            <c:idx val="8"/>
            <c:bubble3D val="0"/>
            <c:spPr>
              <a:solidFill>
                <a:srgbClr val="FFC000"/>
              </a:solidFill>
              <a:ln>
                <a:solidFill>
                  <a:schemeClr val="tx1"/>
                </a:solidFill>
              </a:ln>
            </c:spPr>
            <c:extLst>
              <c:ext xmlns:c16="http://schemas.microsoft.com/office/drawing/2014/chart" uri="{C3380CC4-5D6E-409C-BE32-E72D297353CC}">
                <c16:uniqueId val="{00000003-9740-416B-8B58-789AAFFDD909}"/>
              </c:ext>
            </c:extLst>
          </c:dPt>
          <c:dLbls>
            <c:dLbl>
              <c:idx val="0"/>
              <c:layout>
                <c:manualLayout>
                  <c:x val="-1.4742284136275674E-2"/>
                  <c:y val="-1.129414981175277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740-416B-8B58-789AAFFDD909}"/>
                </c:ext>
              </c:extLst>
            </c:dLbl>
            <c:dLbl>
              <c:idx val="1"/>
              <c:layout>
                <c:manualLayout>
                  <c:x val="4.3243220971004998E-3"/>
                  <c:y val="-3.9066457153382146E-2"/>
                </c:manualLayout>
              </c:layout>
              <c:numFmt formatCode="0.00%" sourceLinked="0"/>
              <c:spPr>
                <a:noFill/>
                <a:ln>
                  <a:noFill/>
                </a:ln>
                <a:effectLst/>
              </c:spPr>
              <c:txPr>
                <a:bodyPr/>
                <a:lstStyle/>
                <a:p>
                  <a:pPr>
                    <a:defRPr b="1"/>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740-416B-8B58-789AAFFDD909}"/>
                </c:ext>
              </c:extLst>
            </c:dLbl>
            <c:dLbl>
              <c:idx val="2"/>
              <c:layout>
                <c:manualLayout>
                  <c:x val="-9.246029026296035E-4"/>
                  <c:y val="0.1336052902880381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9740-416B-8B58-789AAFFDD909}"/>
                </c:ext>
              </c:extLst>
            </c:dLbl>
            <c:dLbl>
              <c:idx val="3"/>
              <c:layout>
                <c:manualLayout>
                  <c:x val="-7.6605808889273555E-2"/>
                  <c:y val="9.886408113459488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740-416B-8B58-789AAFFDD909}"/>
                </c:ext>
              </c:extLst>
            </c:dLbl>
            <c:dLbl>
              <c:idx val="4"/>
              <c:layout>
                <c:manualLayout>
                  <c:x val="-5.8297438054706239E-4"/>
                  <c:y val="2.115408932202531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9740-416B-8B58-789AAFFDD909}"/>
                </c:ext>
              </c:extLst>
            </c:dLbl>
            <c:dLbl>
              <c:idx val="5"/>
              <c:layout>
                <c:manualLayout>
                  <c:x val="9.171003349855994E-2"/>
                  <c:y val="9.292777547543386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740-416B-8B58-789AAFFDD909}"/>
                </c:ext>
              </c:extLst>
            </c:dLbl>
            <c:dLbl>
              <c:idx val="6"/>
              <c:layout>
                <c:manualLayout>
                  <c:x val="7.8492935635792772E-3"/>
                  <c:y val="0.1906628447759819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740-416B-8B58-789AAFFDD909}"/>
                </c:ext>
              </c:extLst>
            </c:dLbl>
            <c:dLbl>
              <c:idx val="7"/>
              <c:layout>
                <c:manualLayout>
                  <c:x val="1.8391657086820192E-2"/>
                  <c:y val="-3.679490721554542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9740-416B-8B58-789AAFFDD909}"/>
                </c:ext>
              </c:extLst>
            </c:dLbl>
            <c:dLbl>
              <c:idx val="8"/>
              <c:layout>
                <c:manualLayout>
                  <c:x val="1.4422922409424097E-2"/>
                  <c:y val="-3.535882027904406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740-416B-8B58-789AAFFDD909}"/>
                </c:ext>
              </c:extLst>
            </c:dLbl>
            <c:dLbl>
              <c:idx val="9"/>
              <c:layout>
                <c:manualLayout>
                  <c:x val="5.3442667194073271E-2"/>
                  <c:y val="-3.298395266381176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740-416B-8B58-789AAFFDD909}"/>
                </c:ext>
              </c:extLst>
            </c:dLbl>
            <c:dLbl>
              <c:idx val="10"/>
              <c:layout>
                <c:manualLayout>
                  <c:x val="3.3299460801606867E-2"/>
                  <c:y val="-2.365045822962174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9740-416B-8B58-789AAFFDD909}"/>
                </c:ext>
              </c:extLst>
            </c:dLbl>
            <c:numFmt formatCode="0.0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'Commodities-Motorways'!$B$460:$B$470</c:f>
              <c:strCache>
                <c:ptCount val="11"/>
                <c:pt idx="0">
                  <c:v>Agriculture Items</c:v>
                </c:pt>
                <c:pt idx="1">
                  <c:v>Food Items</c:v>
                </c:pt>
                <c:pt idx="2">
                  <c:v>Animals and Animal Products</c:v>
                </c:pt>
                <c:pt idx="3">
                  <c:v>Raw Materials</c:v>
                </c:pt>
                <c:pt idx="4">
                  <c:v>Bulk Manufactures</c:v>
                </c:pt>
                <c:pt idx="5">
                  <c:v>Basic Manufactures</c:v>
                </c:pt>
                <c:pt idx="6">
                  <c:v>Miscellaneous Manufactures</c:v>
                </c:pt>
                <c:pt idx="7">
                  <c:v>Mining and Quarrying</c:v>
                </c:pt>
                <c:pt idx="8">
                  <c:v>Fuel, Lubricants (Minerals)</c:v>
                </c:pt>
                <c:pt idx="9">
                  <c:v>Miscellaneous Goods not Classified</c:v>
                </c:pt>
                <c:pt idx="10">
                  <c:v>Empty</c:v>
                </c:pt>
              </c:strCache>
            </c:strRef>
          </c:cat>
          <c:val>
            <c:numRef>
              <c:f>'Commodities-Motorways'!$E$460:$E$470</c:f>
              <c:numCache>
                <c:formatCode>0.00%</c:formatCode>
                <c:ptCount val="11"/>
                <c:pt idx="0">
                  <c:v>9.9197503343736074E-2</c:v>
                </c:pt>
                <c:pt idx="1">
                  <c:v>0.1854658938921088</c:v>
                </c:pt>
                <c:pt idx="2">
                  <c:v>4.8372715113687029E-2</c:v>
                </c:pt>
                <c:pt idx="3">
                  <c:v>6.6205974141774412E-2</c:v>
                </c:pt>
                <c:pt idx="4">
                  <c:v>0.17677218011591619</c:v>
                </c:pt>
                <c:pt idx="5">
                  <c:v>0.10833704859563086</c:v>
                </c:pt>
                <c:pt idx="6">
                  <c:v>0.10633080695497102</c:v>
                </c:pt>
                <c:pt idx="7">
                  <c:v>6.8880962995987519E-2</c:v>
                </c:pt>
                <c:pt idx="8">
                  <c:v>9.0726705305394562E-2</c:v>
                </c:pt>
                <c:pt idx="9">
                  <c:v>3.7895675434685687E-2</c:v>
                </c:pt>
                <c:pt idx="10">
                  <c:v>1.1814534106107891E-2</c:v>
                </c:pt>
              </c:numCache>
            </c:numRef>
          </c:val>
          <c:extLst>
            <c:ext xmlns:c16="http://schemas.microsoft.com/office/drawing/2014/chart" uri="{C3380CC4-5D6E-409C-BE32-E72D297353CC}">
              <c16:uniqueId val="{0000000D-9740-416B-8B58-789AAFFDD909}"/>
            </c:ext>
          </c:extLst>
        </c:ser>
        <c:dLbls>
          <c:showLegendKey val="0"/>
          <c:showVal val="0"/>
          <c:showCatName val="1"/>
          <c:showSerName val="0"/>
          <c:showPercent val="1"/>
          <c:showBubbleSize val="0"/>
          <c:showLeaderLines val="1"/>
        </c:dLbls>
      </c:pie3DChart>
    </c:plotArea>
    <c:plotVisOnly val="1"/>
    <c:dispBlanksAs val="gap"/>
    <c:showDLblsOverMax val="0"/>
  </c:chart>
  <c:spPr>
    <a:ln w="6350">
      <a:solidFill>
        <a:schemeClr val="tx1"/>
      </a:solidFill>
    </a:ln>
  </c:spPr>
  <c:txPr>
    <a:bodyPr/>
    <a:lstStyle/>
    <a:p>
      <a:pPr>
        <a:defRPr sz="1000">
          <a:latin typeface="Arial Narrow"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v>% of Trucks carrying Load Under Permissible Load Limits</c:v>
          </c:tx>
          <c:spPr>
            <a:solidFill>
              <a:srgbClr val="00B050"/>
            </a:solidFill>
          </c:spPr>
          <c:invertIfNegative val="0"/>
          <c:dLbls>
            <c:spPr>
              <a:solidFill>
                <a:schemeClr val="bg1">
                  <a:alpha val="71000"/>
                </a:schemeClr>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'[20200729 - Grand Summary- Final.xlsx]Load Spectrum (Highways)'!$R$4:$R$9</c:f>
              <c:strCache>
                <c:ptCount val="6"/>
                <c:pt idx="0">
                  <c:v>2 Axle Single</c:v>
                </c:pt>
                <c:pt idx="1">
                  <c:v>3 Axle Tendem</c:v>
                </c:pt>
                <c:pt idx="2">
                  <c:v>4 Axle Single Tendem</c:v>
                </c:pt>
                <c:pt idx="3">
                  <c:v>5 Axle Single Tridem</c:v>
                </c:pt>
                <c:pt idx="4">
                  <c:v>5 Axle Tendem Tendem</c:v>
                </c:pt>
                <c:pt idx="5">
                  <c:v>6 Axle Tendem Tridem</c:v>
                </c:pt>
              </c:strCache>
            </c:strRef>
          </c:cat>
          <c:val>
            <c:numRef>
              <c:f>'[20200729 - Grand Summary- Final.xlsx]Load Spectrum (Highways)'!$D$7,'[20200729 - Grand Summary- Final.xlsx]Load Spectrum (Highways)'!$D$13,'[20200729 - Grand Summary- Final.xlsx]Load Spectrum (Highways)'!$D$25,'[20200729 - Grand Summary- Final.xlsx]Load Spectrum (Highways)'!$D$43,'[20200729 - Grand Summary- Final.xlsx]Load Spectrum (Highways)'!$D$49,'[20200729 - Grand Summary- Final.xlsx]Load Spectrum (Highways)'!$D$67</c:f>
              <c:numCache>
                <c:formatCode>0.00%</c:formatCode>
                <c:ptCount val="6"/>
                <c:pt idx="0">
                  <c:v>0.25900352017330086</c:v>
                </c:pt>
                <c:pt idx="1">
                  <c:v>9.3809523809523815E-2</c:v>
                </c:pt>
                <c:pt idx="2">
                  <c:v>0.42125984251968501</c:v>
                </c:pt>
                <c:pt idx="3">
                  <c:v>0.20549927641099855</c:v>
                </c:pt>
                <c:pt idx="4">
                  <c:v>0.22025316455696203</c:v>
                </c:pt>
                <c:pt idx="5">
                  <c:v>0.10956394283620374</c:v>
                </c:pt>
              </c:numCache>
            </c:numRef>
          </c:val>
          <c:extLst>
            <c:ext xmlns:c16="http://schemas.microsoft.com/office/drawing/2014/chart" uri="{C3380CC4-5D6E-409C-BE32-E72D297353CC}">
              <c16:uniqueId val="{00000000-3394-48F5-B4BF-533501448971}"/>
            </c:ext>
          </c:extLst>
        </c:ser>
        <c:ser>
          <c:idx val="1"/>
          <c:order val="1"/>
          <c:tx>
            <c:v>% of Trucks carrying Load Over Permissible Load Limits</c:v>
          </c:tx>
          <c:spPr>
            <a:solidFill>
              <a:schemeClr val="accent6">
                <a:lumMod val="75000"/>
              </a:schemeClr>
            </a:solidFill>
          </c:spPr>
          <c:invertIfNegative val="0"/>
          <c:dLbls>
            <c:spPr>
              <a:solidFill>
                <a:schemeClr val="bg1"/>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'[20200729 - Grand Summary- Final.xlsx]Load Spectrum (Highways)'!$R$4:$R$9</c:f>
              <c:strCache>
                <c:ptCount val="6"/>
                <c:pt idx="0">
                  <c:v>2 Axle Single</c:v>
                </c:pt>
                <c:pt idx="1">
                  <c:v>3 Axle Tendem</c:v>
                </c:pt>
                <c:pt idx="2">
                  <c:v>4 Axle Single Tendem</c:v>
                </c:pt>
                <c:pt idx="3">
                  <c:v>5 Axle Single Tridem</c:v>
                </c:pt>
                <c:pt idx="4">
                  <c:v>5 Axle Tendem Tendem</c:v>
                </c:pt>
                <c:pt idx="5">
                  <c:v>6 Axle Tendem Tridem</c:v>
                </c:pt>
              </c:strCache>
            </c:strRef>
          </c:cat>
          <c:val>
            <c:numRef>
              <c:f>'[20200729 - Grand Summary- Final.xlsx]Load Spectrum (Highways)'!$D$9,'[20200729 - Grand Summary- Final.xlsx]Load Spectrum (Highways)'!$D$15,'[20200729 - Grand Summary- Final.xlsx]Load Spectrum (Highways)'!$D$27,'[20200729 - Grand Summary- Final.xlsx]Load Spectrum (Highways)'!$D$45,'[20200729 - Grand Summary- Final.xlsx]Load Spectrum (Highways)'!$D$51,'[20200729 - Grand Summary- Final.xlsx]Load Spectrum (Highways)'!$D$69</c:f>
              <c:numCache>
                <c:formatCode>0.00%</c:formatCode>
                <c:ptCount val="6"/>
                <c:pt idx="0">
                  <c:v>0.74099647982669914</c:v>
                </c:pt>
                <c:pt idx="1">
                  <c:v>0.90619047619047621</c:v>
                </c:pt>
                <c:pt idx="2">
                  <c:v>0.57874015748031504</c:v>
                </c:pt>
                <c:pt idx="3">
                  <c:v>0.79450072358900148</c:v>
                </c:pt>
                <c:pt idx="4">
                  <c:v>0.77974683544303791</c:v>
                </c:pt>
                <c:pt idx="5">
                  <c:v>0.89043605716379626</c:v>
                </c:pt>
              </c:numCache>
            </c:numRef>
          </c:val>
          <c:extLst>
            <c:ext xmlns:c16="http://schemas.microsoft.com/office/drawing/2014/chart" uri="{C3380CC4-5D6E-409C-BE32-E72D297353CC}">
              <c16:uniqueId val="{00000001-3394-48F5-B4BF-533501448971}"/>
            </c:ext>
          </c:extLst>
        </c:ser>
        <c:dLbls>
          <c:showLegendKey val="0"/>
          <c:showVal val="0"/>
          <c:showCatName val="0"/>
          <c:showSerName val="0"/>
          <c:showPercent val="0"/>
          <c:showBubbleSize val="0"/>
        </c:dLbls>
        <c:gapWidth val="250"/>
        <c:gapDepth val="75"/>
        <c:shape val="box"/>
        <c:axId val="72710656"/>
        <c:axId val="40947648"/>
        <c:axId val="0"/>
      </c:bar3DChart>
      <c:catAx>
        <c:axId val="72710656"/>
        <c:scaling>
          <c:orientation val="minMax"/>
        </c:scaling>
        <c:delete val="0"/>
        <c:axPos val="b"/>
        <c:title>
          <c:tx>
            <c:rich>
              <a:bodyPr/>
              <a:lstStyle/>
              <a:p>
                <a:pPr>
                  <a:defRPr/>
                </a:pPr>
                <a:r>
                  <a:rPr lang="en-US"/>
                  <a:t>Axle Configuration</a:t>
                </a:r>
              </a:p>
            </c:rich>
          </c:tx>
          <c:overlay val="0"/>
        </c:title>
        <c:numFmt formatCode="General" sourceLinked="0"/>
        <c:majorTickMark val="none"/>
        <c:minorTickMark val="none"/>
        <c:tickLblPos val="nextTo"/>
        <c:txPr>
          <a:bodyPr rot="-5400000" vert="horz"/>
          <a:lstStyle/>
          <a:p>
            <a:pPr>
              <a:defRPr/>
            </a:pPr>
            <a:endParaRPr lang="en-US"/>
          </a:p>
        </c:txPr>
        <c:crossAx val="40947648"/>
        <c:crosses val="autoZero"/>
        <c:auto val="1"/>
        <c:lblAlgn val="ctr"/>
        <c:lblOffset val="100"/>
        <c:noMultiLvlLbl val="0"/>
      </c:catAx>
      <c:valAx>
        <c:axId val="40947648"/>
        <c:scaling>
          <c:orientation val="minMax"/>
        </c:scaling>
        <c:delete val="0"/>
        <c:axPos val="l"/>
        <c:majorGridlines/>
        <c:minorGridlines>
          <c:spPr>
            <a:ln>
              <a:noFill/>
            </a:ln>
          </c:spPr>
        </c:minorGridlines>
        <c:title>
          <c:tx>
            <c:rich>
              <a:bodyPr/>
              <a:lstStyle/>
              <a:p>
                <a:pPr>
                  <a:defRPr/>
                </a:pPr>
                <a:r>
                  <a:rPr lang="en-US"/>
                  <a:t>% of Trucks</a:t>
                </a:r>
              </a:p>
            </c:rich>
          </c:tx>
          <c:overlay val="0"/>
        </c:title>
        <c:numFmt formatCode="0%" sourceLinked="0"/>
        <c:majorTickMark val="out"/>
        <c:minorTickMark val="none"/>
        <c:tickLblPos val="nextTo"/>
        <c:crossAx val="72710656"/>
        <c:crosses val="autoZero"/>
        <c:crossBetween val="between"/>
        <c:majorUnit val="0.2"/>
      </c:valAx>
    </c:plotArea>
    <c:legend>
      <c:legendPos val="t"/>
      <c:overlay val="0"/>
    </c:legend>
    <c:plotVisOnly val="1"/>
    <c:dispBlanksAs val="gap"/>
    <c:showDLblsOverMax val="0"/>
  </c:chart>
  <c:spPr>
    <a:ln w="6350">
      <a:solidFill>
        <a:schemeClr val="tx1"/>
      </a:solidFill>
    </a:ln>
  </c:spPr>
  <c:txPr>
    <a:bodyPr/>
    <a:lstStyle/>
    <a:p>
      <a:pPr>
        <a:defRPr sz="1100">
          <a:latin typeface="+mj-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8.405110407340198E-2"/>
          <c:y val="0.15517419381833777"/>
          <c:w val="0.74177438819985053"/>
          <c:h val="0.67375310918262321"/>
        </c:manualLayout>
      </c:layout>
      <c:pie3DChart>
        <c:varyColors val="1"/>
        <c:ser>
          <c:idx val="0"/>
          <c:order val="0"/>
          <c:spPr>
            <a:ln>
              <a:solidFill>
                <a:schemeClr val="tx1"/>
              </a:solidFill>
            </a:ln>
          </c:spPr>
          <c:dPt>
            <c:idx val="6"/>
            <c:bubble3D val="0"/>
            <c:spPr>
              <a:solidFill>
                <a:srgbClr val="FFFF00"/>
              </a:solidFill>
              <a:ln>
                <a:solidFill>
                  <a:schemeClr val="tx1"/>
                </a:solidFill>
              </a:ln>
            </c:spPr>
            <c:extLst>
              <c:ext xmlns:c16="http://schemas.microsoft.com/office/drawing/2014/chart" uri="{C3380CC4-5D6E-409C-BE32-E72D297353CC}">
                <c16:uniqueId val="{00000001-CA65-4720-9289-9DA724581D43}"/>
              </c:ext>
            </c:extLst>
          </c:dPt>
          <c:dPt>
            <c:idx val="8"/>
            <c:bubble3D val="0"/>
            <c:spPr>
              <a:solidFill>
                <a:srgbClr val="FFC000"/>
              </a:solidFill>
              <a:ln>
                <a:solidFill>
                  <a:schemeClr val="tx1"/>
                </a:solidFill>
              </a:ln>
            </c:spPr>
            <c:extLst>
              <c:ext xmlns:c16="http://schemas.microsoft.com/office/drawing/2014/chart" uri="{C3380CC4-5D6E-409C-BE32-E72D297353CC}">
                <c16:uniqueId val="{00000003-CA65-4720-9289-9DA724581D43}"/>
              </c:ext>
            </c:extLst>
          </c:dPt>
          <c:dLbls>
            <c:dLbl>
              <c:idx val="0"/>
              <c:layout>
                <c:manualLayout>
                  <c:x val="3.8015045147320528E-2"/>
                  <c:y val="-8.9451678674361285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CA65-4720-9289-9DA724581D43}"/>
                </c:ext>
              </c:extLst>
            </c:dLbl>
            <c:dLbl>
              <c:idx val="1"/>
              <c:layout>
                <c:manualLayout>
                  <c:x val="2.3883164772331818E-2"/>
                  <c:y val="9.7174322074252903E-3"/>
                </c:manualLayout>
              </c:layout>
              <c:numFmt formatCode="0.00%" sourceLinked="0"/>
              <c:spPr>
                <a:noFill/>
                <a:ln>
                  <a:noFill/>
                </a:ln>
                <a:effectLst/>
              </c:spPr>
              <c:txPr>
                <a:bodyPr/>
                <a:lstStyle/>
                <a:p>
                  <a:pPr>
                    <a:defRPr b="1"/>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A65-4720-9289-9DA724581D43}"/>
                </c:ext>
              </c:extLst>
            </c:dLbl>
            <c:dLbl>
              <c:idx val="2"/>
              <c:layout>
                <c:manualLayout>
                  <c:x val="1.8180568610490569E-2"/>
                  <c:y val="3.983187559722003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CA65-4720-9289-9DA724581D43}"/>
                </c:ext>
              </c:extLst>
            </c:dLbl>
            <c:dLbl>
              <c:idx val="3"/>
              <c:layout>
                <c:manualLayout>
                  <c:x val="-6.3142304730954182E-2"/>
                  <c:y val="8.968795153927554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A65-4720-9289-9DA724581D43}"/>
                </c:ext>
              </c:extLst>
            </c:dLbl>
            <c:dLbl>
              <c:idx val="4"/>
              <c:layout>
                <c:manualLayout>
                  <c:x val="-8.6101480927144897E-2"/>
                  <c:y val="3.949122424819066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CA65-4720-9289-9DA724581D43}"/>
                </c:ext>
              </c:extLst>
            </c:dLbl>
            <c:dLbl>
              <c:idx val="5"/>
              <c:layout>
                <c:manualLayout>
                  <c:x val="1.8585753683574291E-2"/>
                  <c:y val="7.853741866323690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A65-4720-9289-9DA724581D43}"/>
                </c:ext>
              </c:extLst>
            </c:dLbl>
            <c:dLbl>
              <c:idx val="6"/>
              <c:layout>
                <c:manualLayout>
                  <c:x val="9.7580721922093695E-3"/>
                  <c:y val="8.466459486366896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A65-4720-9289-9DA724581D43}"/>
                </c:ext>
              </c:extLst>
            </c:dLbl>
            <c:dLbl>
              <c:idx val="7"/>
              <c:layout>
                <c:manualLayout>
                  <c:x val="2.458801556194534E-3"/>
                  <c:y val="-7.32441333152016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CA65-4720-9289-9DA724581D43}"/>
                </c:ext>
              </c:extLst>
            </c:dLbl>
            <c:dLbl>
              <c:idx val="8"/>
              <c:layout>
                <c:manualLayout>
                  <c:x val="5.6843153961225953E-3"/>
                  <c:y val="-1.978324750344403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A65-4720-9289-9DA724581D43}"/>
                </c:ext>
              </c:extLst>
            </c:dLbl>
            <c:dLbl>
              <c:idx val="10"/>
              <c:layout>
                <c:manualLayout>
                  <c:x val="1.5541350552117692E-2"/>
                  <c:y val="-1.684086579110022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A65-4720-9289-9DA724581D43}"/>
                </c:ext>
              </c:extLst>
            </c:dLbl>
            <c:numFmt formatCode="0.0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'Commodities-Highways'!$B$610:$B$620</c:f>
              <c:strCache>
                <c:ptCount val="11"/>
                <c:pt idx="0">
                  <c:v>Agriculture Items</c:v>
                </c:pt>
                <c:pt idx="1">
                  <c:v>Food Items</c:v>
                </c:pt>
                <c:pt idx="2">
                  <c:v>Animals and Animal Products</c:v>
                </c:pt>
                <c:pt idx="3">
                  <c:v>Raw Materials</c:v>
                </c:pt>
                <c:pt idx="4">
                  <c:v>Bulk Manufactures</c:v>
                </c:pt>
                <c:pt idx="5">
                  <c:v>Basic Manufactures</c:v>
                </c:pt>
                <c:pt idx="6">
                  <c:v>Miscellaneous Manufactures</c:v>
                </c:pt>
                <c:pt idx="7">
                  <c:v>Mining and Quarrying</c:v>
                </c:pt>
                <c:pt idx="8">
                  <c:v>Fuel, Lubricants (Minerals)</c:v>
                </c:pt>
                <c:pt idx="9">
                  <c:v>Miscellaneous Goods not Classified</c:v>
                </c:pt>
                <c:pt idx="10">
                  <c:v>Empty</c:v>
                </c:pt>
              </c:strCache>
            </c:strRef>
          </c:cat>
          <c:val>
            <c:numRef>
              <c:f>'Commodities-Highways'!$E$610:$E$620</c:f>
              <c:numCache>
                <c:formatCode>0.00%</c:formatCode>
                <c:ptCount val="11"/>
                <c:pt idx="0">
                  <c:v>0.10239803955890076</c:v>
                </c:pt>
                <c:pt idx="1">
                  <c:v>0.26381935935585504</c:v>
                </c:pt>
                <c:pt idx="2">
                  <c:v>1.0922457552949414E-2</c:v>
                </c:pt>
                <c:pt idx="3">
                  <c:v>4.1204270960966217E-2</c:v>
                </c:pt>
                <c:pt idx="4">
                  <c:v>0.12798879747943287</c:v>
                </c:pt>
                <c:pt idx="5">
                  <c:v>9.9702433047435673E-2</c:v>
                </c:pt>
                <c:pt idx="6">
                  <c:v>4.5300192543322244E-2</c:v>
                </c:pt>
                <c:pt idx="7">
                  <c:v>0.15946087869770698</c:v>
                </c:pt>
                <c:pt idx="8">
                  <c:v>7.4251706633992651E-2</c:v>
                </c:pt>
                <c:pt idx="9">
                  <c:v>6.1998949763696833E-2</c:v>
                </c:pt>
                <c:pt idx="10">
                  <c:v>1.2952914405741292E-2</c:v>
                </c:pt>
              </c:numCache>
            </c:numRef>
          </c:val>
          <c:extLst>
            <c:ext xmlns:c16="http://schemas.microsoft.com/office/drawing/2014/chart" uri="{C3380CC4-5D6E-409C-BE32-E72D297353CC}">
              <c16:uniqueId val="{0000000C-CA65-4720-9289-9DA724581D43}"/>
            </c:ext>
          </c:extLst>
        </c:ser>
        <c:dLbls>
          <c:showLegendKey val="0"/>
          <c:showVal val="0"/>
          <c:showCatName val="1"/>
          <c:showSerName val="0"/>
          <c:showPercent val="1"/>
          <c:showBubbleSize val="0"/>
          <c:showLeaderLines val="1"/>
        </c:dLbls>
      </c:pie3DChart>
    </c:plotArea>
    <c:plotVisOnly val="1"/>
    <c:dispBlanksAs val="gap"/>
    <c:showDLblsOverMax val="0"/>
  </c:chart>
  <c:spPr>
    <a:ln w="6350">
      <a:solidFill>
        <a:schemeClr val="tx1"/>
      </a:solidFill>
    </a:ln>
  </c:spPr>
  <c:txPr>
    <a:bodyPr/>
    <a:lstStyle/>
    <a:p>
      <a:pPr>
        <a:defRPr sz="1200">
          <a:latin typeface="Arial Narrow" pitchFamily="34" charset="0"/>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52BDB-744B-40F6-8828-B875BBA65154}" type="doc">
      <dgm:prSet loTypeId="urn:microsoft.com/office/officeart/2005/8/layout/vList3" loCatId="list" qsTypeId="urn:microsoft.com/office/officeart/2005/8/quickstyle/simple1" qsCatId="simple" csTypeId="urn:microsoft.com/office/officeart/2005/8/colors/accent5_1" csCatId="accent5" phldr="1"/>
      <dgm:spPr/>
      <dgm:t>
        <a:bodyPr/>
        <a:lstStyle/>
        <a:p>
          <a:endParaRPr lang="en-US"/>
        </a:p>
      </dgm:t>
    </dgm:pt>
    <dgm:pt modelId="{67B79C4D-0904-4218-84B2-EAF23965D653}">
      <dgm:prSet/>
      <dgm:spPr/>
      <dgm:t>
        <a:bodyPr/>
        <a:lstStyle/>
        <a:p>
          <a:pPr rtl="0"/>
          <a:r>
            <a:rPr lang="en-US" b="1" dirty="0">
              <a:solidFill>
                <a:schemeClr val="accent1"/>
              </a:solidFill>
            </a:rPr>
            <a:t>Axle Load Situation in Pakistan</a:t>
          </a:r>
          <a:endParaRPr lang="en-US" dirty="0">
            <a:solidFill>
              <a:schemeClr val="accent1"/>
            </a:solidFill>
          </a:endParaRPr>
        </a:p>
      </dgm:t>
    </dgm:pt>
    <dgm:pt modelId="{177814CA-097D-4608-8AA7-02366D512EAF}" type="parTrans" cxnId="{639944F4-ACF2-44BF-8DE3-002C439F4354}">
      <dgm:prSet/>
      <dgm:spPr/>
      <dgm:t>
        <a:bodyPr/>
        <a:lstStyle/>
        <a:p>
          <a:endParaRPr lang="en-US"/>
        </a:p>
      </dgm:t>
    </dgm:pt>
    <dgm:pt modelId="{A74BE794-B06C-44D6-9A66-0837B73F57D7}" type="sibTrans" cxnId="{639944F4-ACF2-44BF-8DE3-002C439F4354}">
      <dgm:prSet/>
      <dgm:spPr/>
      <dgm:t>
        <a:bodyPr/>
        <a:lstStyle/>
        <a:p>
          <a:endParaRPr lang="en-US"/>
        </a:p>
      </dgm:t>
    </dgm:pt>
    <dgm:pt modelId="{50D278BC-1498-4C55-AB78-31843DAEAC26}" type="pres">
      <dgm:prSet presAssocID="{3A552BDB-744B-40F6-8828-B875BBA65154}" presName="linearFlow" presStyleCnt="0">
        <dgm:presLayoutVars>
          <dgm:dir/>
          <dgm:resizeHandles val="exact"/>
        </dgm:presLayoutVars>
      </dgm:prSet>
      <dgm:spPr/>
    </dgm:pt>
    <dgm:pt modelId="{00EB8122-C795-4C9F-9033-6533911557D8}" type="pres">
      <dgm:prSet presAssocID="{67B79C4D-0904-4218-84B2-EAF23965D653}" presName="composite" presStyleCnt="0"/>
      <dgm:spPr/>
    </dgm:pt>
    <dgm:pt modelId="{7C0E438F-3502-4B69-98ED-D3FBAF11FDB4}" type="pres">
      <dgm:prSet presAssocID="{67B79C4D-0904-4218-84B2-EAF23965D653}" presName="imgShp" presStyleLbl="fgImgPlace1" presStyleIdx="0" presStyleCnt="1"/>
      <dgm:spPr>
        <a:blipFill rotWithShape="1">
          <a:blip xmlns:r="http://schemas.openxmlformats.org/officeDocument/2006/relationships" r:embed="rId1"/>
          <a:stretch>
            <a:fillRect/>
          </a:stretch>
        </a:blipFill>
      </dgm:spPr>
    </dgm:pt>
    <dgm:pt modelId="{AA094AE9-14EA-4A99-A8FC-1947988C71A0}" type="pres">
      <dgm:prSet presAssocID="{67B79C4D-0904-4218-84B2-EAF23965D653}" presName="txShp" presStyleLbl="node1" presStyleIdx="0" presStyleCnt="1">
        <dgm:presLayoutVars>
          <dgm:bulletEnabled val="1"/>
        </dgm:presLayoutVars>
      </dgm:prSet>
      <dgm:spPr/>
    </dgm:pt>
  </dgm:ptLst>
  <dgm:cxnLst>
    <dgm:cxn modelId="{03AB6F34-DFBE-4489-B6D7-9D4180C40E99}" type="presOf" srcId="{67B79C4D-0904-4218-84B2-EAF23965D653}" destId="{AA094AE9-14EA-4A99-A8FC-1947988C71A0}" srcOrd="0" destOrd="0" presId="urn:microsoft.com/office/officeart/2005/8/layout/vList3"/>
    <dgm:cxn modelId="{639944F4-ACF2-44BF-8DE3-002C439F4354}" srcId="{3A552BDB-744B-40F6-8828-B875BBA65154}" destId="{67B79C4D-0904-4218-84B2-EAF23965D653}" srcOrd="0" destOrd="0" parTransId="{177814CA-097D-4608-8AA7-02366D512EAF}" sibTransId="{A74BE794-B06C-44D6-9A66-0837B73F57D7}"/>
    <dgm:cxn modelId="{F57AB6FA-9EA2-4DCD-9CF4-1737251AED25}" type="presOf" srcId="{3A552BDB-744B-40F6-8828-B875BBA65154}" destId="{50D278BC-1498-4C55-AB78-31843DAEAC26}" srcOrd="0" destOrd="0" presId="urn:microsoft.com/office/officeart/2005/8/layout/vList3"/>
    <dgm:cxn modelId="{96D3741F-0F25-42C8-89FC-4AEAE09352D8}" type="presParOf" srcId="{50D278BC-1498-4C55-AB78-31843DAEAC26}" destId="{00EB8122-C795-4C9F-9033-6533911557D8}" srcOrd="0" destOrd="0" presId="urn:microsoft.com/office/officeart/2005/8/layout/vList3"/>
    <dgm:cxn modelId="{1E6864F8-BC20-42AA-8E05-32F641CE82AF}" type="presParOf" srcId="{00EB8122-C795-4C9F-9033-6533911557D8}" destId="{7C0E438F-3502-4B69-98ED-D3FBAF11FDB4}" srcOrd="0" destOrd="0" presId="urn:microsoft.com/office/officeart/2005/8/layout/vList3"/>
    <dgm:cxn modelId="{63A92197-A39E-4E5A-A617-DE59E78DE6AA}" type="presParOf" srcId="{00EB8122-C795-4C9F-9033-6533911557D8}" destId="{AA094AE9-14EA-4A99-A8FC-1947988C71A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94AE9-14EA-4A99-A8FC-1947988C71A0}">
      <dsp:nvSpPr>
        <dsp:cNvPr id="0" name=""/>
        <dsp:cNvSpPr/>
      </dsp:nvSpPr>
      <dsp:spPr>
        <a:xfrm rot="10800000">
          <a:off x="2165806" y="684557"/>
          <a:ext cx="5732383" cy="2887741"/>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3414" tIns="194310" rIns="362712" bIns="194310" numCol="1" spcCol="1270" anchor="ctr" anchorCtr="0">
          <a:noAutofit/>
        </a:bodyPr>
        <a:lstStyle/>
        <a:p>
          <a:pPr marL="0" lvl="0" indent="0" algn="ctr" defTabSz="2266950" rtl="0">
            <a:lnSpc>
              <a:spcPct val="90000"/>
            </a:lnSpc>
            <a:spcBef>
              <a:spcPct val="0"/>
            </a:spcBef>
            <a:spcAft>
              <a:spcPct val="35000"/>
            </a:spcAft>
            <a:buNone/>
          </a:pPr>
          <a:r>
            <a:rPr lang="en-US" sz="5100" b="1" kern="1200" dirty="0">
              <a:solidFill>
                <a:schemeClr val="accent1"/>
              </a:solidFill>
            </a:rPr>
            <a:t>Axle Load Situation in Pakistan</a:t>
          </a:r>
          <a:endParaRPr lang="en-US" sz="5100" kern="1200" dirty="0">
            <a:solidFill>
              <a:schemeClr val="accent1"/>
            </a:solidFill>
          </a:endParaRPr>
        </a:p>
      </dsp:txBody>
      <dsp:txXfrm rot="10800000">
        <a:off x="2887741" y="684557"/>
        <a:ext cx="5010448" cy="2887741"/>
      </dsp:txXfrm>
    </dsp:sp>
    <dsp:sp modelId="{7C0E438F-3502-4B69-98ED-D3FBAF11FDB4}">
      <dsp:nvSpPr>
        <dsp:cNvPr id="0" name=""/>
        <dsp:cNvSpPr/>
      </dsp:nvSpPr>
      <dsp:spPr>
        <a:xfrm>
          <a:off x="721935" y="684557"/>
          <a:ext cx="2887741" cy="2887741"/>
        </a:xfrm>
        <a:prstGeom prst="ellipse">
          <a:avLst/>
        </a:prstGeom>
        <a:blipFill rotWithShape="1">
          <a:blip xmlns:r="http://schemas.openxmlformats.org/officeDocument/2006/relationships" r:embed="rId1"/>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278842"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93125" y="2"/>
            <a:ext cx="4278842" cy="339884"/>
          </a:xfrm>
          <a:prstGeom prst="rect">
            <a:avLst/>
          </a:prstGeom>
        </p:spPr>
        <p:txBody>
          <a:bodyPr vert="horz" lIns="91440" tIns="45720" rIns="91440" bIns="45720" rtlCol="0"/>
          <a:lstStyle>
            <a:lvl1pPr algn="r">
              <a:defRPr sz="1200"/>
            </a:lvl1pPr>
          </a:lstStyle>
          <a:p>
            <a:fld id="{A3326687-7627-4D37-9FA4-16134B69FC7D}" type="datetimeFigureOut">
              <a:rPr lang="en-US" smtClean="0"/>
              <a:t>11/8/2021</a:t>
            </a:fld>
            <a:endParaRPr lang="en-US"/>
          </a:p>
        </p:txBody>
      </p:sp>
      <p:sp>
        <p:nvSpPr>
          <p:cNvPr id="4" name="Footer Placeholder 3"/>
          <p:cNvSpPr>
            <a:spLocks noGrp="1"/>
          </p:cNvSpPr>
          <p:nvPr>
            <p:ph type="ftr" sz="quarter" idx="2"/>
          </p:nvPr>
        </p:nvSpPr>
        <p:spPr>
          <a:xfrm>
            <a:off x="1" y="6456614"/>
            <a:ext cx="4278842"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93125" y="6456614"/>
            <a:ext cx="4278842" cy="339884"/>
          </a:xfrm>
          <a:prstGeom prst="rect">
            <a:avLst/>
          </a:prstGeom>
        </p:spPr>
        <p:txBody>
          <a:bodyPr vert="horz" lIns="91440" tIns="45720" rIns="91440" bIns="45720" rtlCol="0" anchor="b"/>
          <a:lstStyle>
            <a:lvl1pPr algn="r">
              <a:defRPr sz="1200"/>
            </a:lvl1pPr>
          </a:lstStyle>
          <a:p>
            <a:fld id="{70D72951-D7CA-4BEC-AB0D-984D894A4B3A}" type="slidenum">
              <a:rPr lang="en-US" smtClean="0"/>
              <a:t>‹#›</a:t>
            </a:fld>
            <a:endParaRPr lang="en-US"/>
          </a:p>
        </p:txBody>
      </p:sp>
    </p:spTree>
    <p:extLst>
      <p:ext uri="{BB962C8B-B14F-4D97-AF65-F5344CB8AC3E}">
        <p14:creationId xmlns:p14="http://schemas.microsoft.com/office/powerpoint/2010/main" val="209577254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278842"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3125" y="2"/>
            <a:ext cx="4278842" cy="339884"/>
          </a:xfrm>
          <a:prstGeom prst="rect">
            <a:avLst/>
          </a:prstGeom>
        </p:spPr>
        <p:txBody>
          <a:bodyPr vert="horz" lIns="91440" tIns="45720" rIns="91440" bIns="45720" rtlCol="0"/>
          <a:lstStyle>
            <a:lvl1pPr algn="r">
              <a:defRPr sz="1200"/>
            </a:lvl1pPr>
          </a:lstStyle>
          <a:p>
            <a:fld id="{F4F78D94-8D49-4B29-B73A-7E6B6BA07138}" type="datetimeFigureOut">
              <a:rPr lang="en-US" smtClean="0"/>
              <a:t>11/8/2021</a:t>
            </a:fld>
            <a:endParaRPr lang="en-US"/>
          </a:p>
        </p:txBody>
      </p:sp>
      <p:sp>
        <p:nvSpPr>
          <p:cNvPr id="4" name="Slide Image Placeholder 3"/>
          <p:cNvSpPr>
            <a:spLocks noGrp="1" noRot="1" noChangeAspect="1"/>
          </p:cNvSpPr>
          <p:nvPr>
            <p:ph type="sldImg" idx="2"/>
          </p:nvPr>
        </p:nvSpPr>
        <p:spPr>
          <a:xfrm>
            <a:off x="3236913"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427" y="3228897"/>
            <a:ext cx="7899399" cy="30589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456614"/>
            <a:ext cx="4278842"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3125" y="6456614"/>
            <a:ext cx="4278842" cy="339884"/>
          </a:xfrm>
          <a:prstGeom prst="rect">
            <a:avLst/>
          </a:prstGeom>
        </p:spPr>
        <p:txBody>
          <a:bodyPr vert="horz" lIns="91440" tIns="45720" rIns="91440" bIns="45720" rtlCol="0" anchor="b"/>
          <a:lstStyle>
            <a:lvl1pPr algn="r">
              <a:defRPr sz="1200"/>
            </a:lvl1pPr>
          </a:lstStyle>
          <a:p>
            <a:fld id="{1D3800C8-ADD4-4C97-873D-6630521AD792}" type="slidenum">
              <a:rPr lang="en-US" smtClean="0"/>
              <a:t>‹#›</a:t>
            </a:fld>
            <a:endParaRPr lang="en-US"/>
          </a:p>
        </p:txBody>
      </p:sp>
    </p:spTree>
    <p:extLst>
      <p:ext uri="{BB962C8B-B14F-4D97-AF65-F5344CB8AC3E}">
        <p14:creationId xmlns:p14="http://schemas.microsoft.com/office/powerpoint/2010/main" val="78712317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AOA everyone. My name is Bilal Shahid Khokhar and I am presenting on behalf of Finite Engineering (Pvt.) Ltd. First of all I would like to thanks NTRC for inviting us to present current Axle Load Situation in the country. </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D3800C8-ADD4-4C97-873D-6630521AD792}" type="slidenum">
              <a:rPr lang="en-US" smtClean="0"/>
              <a:t>1</a:t>
            </a:fld>
            <a:endParaRPr lang="en-US"/>
          </a:p>
        </p:txBody>
      </p:sp>
    </p:spTree>
    <p:extLst>
      <p:ext uri="{BB962C8B-B14F-4D97-AF65-F5344CB8AC3E}">
        <p14:creationId xmlns:p14="http://schemas.microsoft.com/office/powerpoint/2010/main" val="4296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This table describes distribution of truck traffic by Make type and comparison with 1995 study. The results depict that percentage of Bedford trucks has reduced to 15% from 53%, the percentage of Hino trucks has increased to 66% from 23% and the percentage of Nissan trucks has reduced to 10% from 16%. Hino constitutes maximum percentage of 65.83% in truck traffic. However, Bedford still holds second position after Hino with 14.98% of truck traffic.</a:t>
            </a:r>
            <a:endParaRPr lang="en-PK"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11</a:t>
            </a:fld>
            <a:endParaRPr lang="en-US"/>
          </a:p>
        </p:txBody>
      </p:sp>
    </p:spTree>
    <p:extLst>
      <p:ext uri="{BB962C8B-B14F-4D97-AF65-F5344CB8AC3E}">
        <p14:creationId xmlns:p14="http://schemas.microsoft.com/office/powerpoint/2010/main" val="2330788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This graph represents distribution of truck traffic by body type. For this, we have classified body type in five different categories </a:t>
            </a:r>
            <a:r>
              <a:rPr lang="en-US" sz="1800" dirty="0" err="1">
                <a:effectLst/>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-e., Full, Half, Flat, Container and Covered. The results depict that trucks with full body type are plying more on road network with percentage of 43.62, followed by Flat body type having percentage of 20.14 in total. The percentage of trucks with container body type  is 18.72% in total.</a:t>
            </a:r>
            <a:endParaRPr lang="en-PK"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12</a:t>
            </a:fld>
            <a:endParaRPr lang="en-US"/>
          </a:p>
        </p:txBody>
      </p:sp>
    </p:spTree>
    <p:extLst>
      <p:ext uri="{BB962C8B-B14F-4D97-AF65-F5344CB8AC3E}">
        <p14:creationId xmlns:p14="http://schemas.microsoft.com/office/powerpoint/2010/main" val="1312248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The graph represents distribution of truck traffic by type and is classified as Truck, Tanker and Semi-Trailer. The results depict that percentage of trucks is maximum </a:t>
            </a:r>
            <a:r>
              <a:rPr lang="en-US" sz="1800" dirty="0" err="1">
                <a:effectLst/>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-e 61.92, followed by semi-trailer with percentage of 36.66. The percentage of tanker is minimum </a:t>
            </a:r>
            <a:r>
              <a:rPr lang="en-US" sz="1800" dirty="0" err="1">
                <a:effectLst/>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-e., 1.42%.</a:t>
            </a:r>
            <a:endParaRPr lang="en-PK"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13</a:t>
            </a:fld>
            <a:endParaRPr lang="en-US"/>
          </a:p>
        </p:txBody>
      </p:sp>
    </p:spTree>
    <p:extLst>
      <p:ext uri="{BB962C8B-B14F-4D97-AF65-F5344CB8AC3E}">
        <p14:creationId xmlns:p14="http://schemas.microsoft.com/office/powerpoint/2010/main" val="891004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now, we will discuss about the results of survey on motorways</a:t>
            </a:r>
            <a:endParaRPr lang="en-PK"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14</a:t>
            </a:fld>
            <a:endParaRPr lang="en-US"/>
          </a:p>
        </p:txBody>
      </p:sp>
    </p:spTree>
    <p:extLst>
      <p:ext uri="{BB962C8B-B14F-4D97-AF65-F5344CB8AC3E}">
        <p14:creationId xmlns:p14="http://schemas.microsoft.com/office/powerpoint/2010/main" val="643611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This table represents load distribution on motorways M-1, M-2 and M-4. During survey it was noted that overloaded trucks were not allowed to enter on Motorways</a:t>
            </a:r>
            <a:r>
              <a:rPr lang="en-US" sz="1800" b="0" i="0" dirty="0">
                <a:effectLst/>
                <a:latin typeface="Times New Roman" panose="02020603050405020304" pitchFamily="18" charset="0"/>
                <a:ea typeface="Calibri" panose="020F0502020204030204" pitchFamily="34" charset="0"/>
              </a:rPr>
              <a:t>. As stated earlier, average load carried by trucks of each axle configuration is less than allowable load limits. Regarding each of the motorway M-1, M-2 and m-4, the average load carried by 2 Axle truck on M-1 is 14.90 ton, for M-2 it is 12.96 ton and for M-4, average load carried is 14.17 ton. Similarly, for 6 Axle trucks, average load of 54.24 ton was recorded on M-1, 44.14 tons on M-2 and 48.57 tons on M-4.</a:t>
            </a:r>
            <a:endParaRPr lang="en-PK" b="0" i="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15</a:t>
            </a:fld>
            <a:endParaRPr lang="en-US"/>
          </a:p>
        </p:txBody>
      </p:sp>
    </p:spTree>
    <p:extLst>
      <p:ext uri="{BB962C8B-B14F-4D97-AF65-F5344CB8AC3E}">
        <p14:creationId xmlns:p14="http://schemas.microsoft.com/office/powerpoint/2010/main" val="3585496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2000"/>
              </a:lnSpc>
            </a:pPr>
            <a:r>
              <a:rPr lang="en-US" sz="1800" dirty="0">
                <a:latin typeface="+mj-lt"/>
              </a:rPr>
              <a:t>While analyzing rear axle load spectra for Motorways, the results illustrates that 88.49% of axle have load less than 12 tons. Only 11.51% of axles carry out load more than 12 tons.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16</a:t>
            </a:fld>
            <a:endParaRPr lang="en-US"/>
          </a:p>
        </p:txBody>
      </p:sp>
    </p:spTree>
    <p:extLst>
      <p:ext uri="{BB962C8B-B14F-4D97-AF65-F5344CB8AC3E}">
        <p14:creationId xmlns:p14="http://schemas.microsoft.com/office/powerpoint/2010/main" val="171329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2000"/>
              </a:lnSpc>
              <a:spcBef>
                <a:spcPts val="0"/>
              </a:spcBef>
              <a:spcAft>
                <a:spcPts val="0"/>
              </a:spcAft>
              <a:buClrTx/>
              <a:buSzTx/>
              <a:buFontTx/>
              <a:buNone/>
              <a:tabLst/>
              <a:defRPr/>
            </a:pPr>
            <a:r>
              <a:rPr lang="en-US" sz="1800" dirty="0">
                <a:latin typeface="+mj-lt"/>
              </a:rPr>
              <a:t>As stated earlier, one of the objective of axle load survey is to calculate damage factors or load equivalency factors. For that, following two approaches including Road Note 40 and AASHTO 1993 were opted. These factors will be used for calculating ESALs in pavement design. The table presents that for 2-Axle, LEF 2.94 …………… -. The second table provides LEF based on allowable permissible loads. </a:t>
            </a:r>
            <a:r>
              <a:rPr lang="en-US" sz="1800" dirty="0">
                <a:solidFill>
                  <a:schemeClr val="tx1">
                    <a:lumMod val="85000"/>
                    <a:lumOff val="15000"/>
                  </a:schemeClr>
                </a:solidFill>
                <a:latin typeface="+mj-lt"/>
              </a:rPr>
              <a:t>It is noteworthy that actual damage factors of vehicles plying on Motorways are reasonably lower than damage factors calculated on allowable load limits.</a:t>
            </a:r>
          </a:p>
          <a:p>
            <a:pPr algn="just">
              <a:lnSpc>
                <a:spcPts val="2000"/>
              </a:lnSpc>
            </a:pPr>
            <a:endParaRPr lang="en-US" sz="1800" dirty="0">
              <a:latin typeface="+mj-lt"/>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17</a:t>
            </a:fld>
            <a:endParaRPr lang="en-US"/>
          </a:p>
        </p:txBody>
      </p:sp>
    </p:spTree>
    <p:extLst>
      <p:ext uri="{BB962C8B-B14F-4D97-AF65-F5344CB8AC3E}">
        <p14:creationId xmlns:p14="http://schemas.microsoft.com/office/powerpoint/2010/main" val="2754517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2000"/>
              </a:lnSpc>
            </a:pPr>
            <a:r>
              <a:rPr lang="en-US" sz="1800" dirty="0">
                <a:latin typeface="+mj-lt"/>
              </a:rPr>
              <a:t>The commodities carried by heavy vehicles is classified in different categories including Raw materials, Agriculture items, food items, basic manufacturers etc. On motorways, the results illustrates that percentage of food items carried by heavy traffic is maximum </a:t>
            </a:r>
            <a:r>
              <a:rPr lang="en-US" sz="1800" dirty="0" err="1">
                <a:latin typeface="+mj-lt"/>
              </a:rPr>
              <a:t>i</a:t>
            </a:r>
            <a:r>
              <a:rPr lang="en-US" sz="1800" dirty="0">
                <a:latin typeface="+mj-lt"/>
              </a:rPr>
              <a:t>-e., 18.55%, followed by bulk manufactures with percentage of 17.68.</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18</a:t>
            </a:fld>
            <a:endParaRPr lang="en-US"/>
          </a:p>
        </p:txBody>
      </p:sp>
    </p:spTree>
    <p:extLst>
      <p:ext uri="{BB962C8B-B14F-4D97-AF65-F5344CB8AC3E}">
        <p14:creationId xmlns:p14="http://schemas.microsoft.com/office/powerpoint/2010/main" val="632248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2000"/>
              </a:lnSpc>
            </a:pPr>
            <a:r>
              <a:rPr lang="en-US" sz="1800" dirty="0">
                <a:solidFill>
                  <a:schemeClr val="tx1">
                    <a:lumMod val="85000"/>
                    <a:lumOff val="15000"/>
                  </a:schemeClr>
                </a:solidFill>
                <a:latin typeface="+mj-lt"/>
              </a:rPr>
              <a:t>This slide describes tire pressure recorded during survey for each axle configuration. As per NHSO (2000), tire pressure for front axle should be 100psi and for rear axle, it should be 120 psi. However, the results depict that tires of vehicles were over-inflated far in excess of their normal pressure capacity on motorways. In case of front axle tire pressure is around 130 to 139 psi, whereas in rear axles it is around 144 to 153 psi.</a:t>
            </a:r>
            <a:endParaRPr lang="en-US" sz="1800" dirty="0">
              <a:latin typeface="+mj-lt"/>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19</a:t>
            </a:fld>
            <a:endParaRPr lang="en-US"/>
          </a:p>
        </p:txBody>
      </p:sp>
    </p:spTree>
    <p:extLst>
      <p:ext uri="{BB962C8B-B14F-4D97-AF65-F5344CB8AC3E}">
        <p14:creationId xmlns:p14="http://schemas.microsoft.com/office/powerpoint/2010/main" val="2288878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2000"/>
              </a:lnSpc>
            </a:pPr>
            <a:r>
              <a:rPr lang="en-US" sz="1800" dirty="0"/>
              <a:t>That's all for the motorways, Now we will discuss about the results of survey on national highways.</a:t>
            </a:r>
            <a:endParaRPr lang="en-US" sz="1800" dirty="0">
              <a:latin typeface="+mj-lt"/>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20</a:t>
            </a:fld>
            <a:endParaRPr lang="en-US"/>
          </a:p>
        </p:txBody>
      </p:sp>
    </p:spTree>
    <p:extLst>
      <p:ext uri="{BB962C8B-B14F-4D97-AF65-F5344CB8AC3E}">
        <p14:creationId xmlns:p14="http://schemas.microsoft.com/office/powerpoint/2010/main" val="55494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 will start with the introduction and discuss background and need assessment of axle load survey, objectives of axle load survey, survey locations where recent nationwide axle load study was conducted and legal load limits being followed in Pakistan. Afterwards, we will discuss results of axle load study on motorways and national highways. At the end, we will conclude our findings and discuss recommendations regarding axle load.</a:t>
            </a:r>
            <a:endParaRPr lang="en-PK"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2</a:t>
            </a:fld>
            <a:endParaRPr lang="en-US"/>
          </a:p>
        </p:txBody>
      </p:sp>
    </p:spTree>
    <p:extLst>
      <p:ext uri="{BB962C8B-B14F-4D97-AF65-F5344CB8AC3E}">
        <p14:creationId xmlns:p14="http://schemas.microsoft.com/office/powerpoint/2010/main" val="906131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The same table representing load distribution on each of the national highway of Pakistan. The results illustrates that average load carried by each axle configuration is more than allowable load limits.</a:t>
            </a:r>
            <a:endParaRPr lang="en-PK" b="0" i="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21</a:t>
            </a:fld>
            <a:endParaRPr lang="en-US"/>
          </a:p>
        </p:txBody>
      </p:sp>
    </p:spTree>
    <p:extLst>
      <p:ext uri="{BB962C8B-B14F-4D97-AF65-F5344CB8AC3E}">
        <p14:creationId xmlns:p14="http://schemas.microsoft.com/office/powerpoint/2010/main" val="3768237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2000"/>
              </a:lnSpc>
            </a:pPr>
            <a:r>
              <a:rPr lang="en-US" sz="1800" dirty="0">
                <a:latin typeface="+mj-lt"/>
              </a:rPr>
              <a:t>Like for example, in case of 2 Axle, 74.10% of the trucks are overloaded. In 3 axle, 90.62% of trucks are overloaded. Similarly, for 6 Axle, 89.04% of trucks are overloaded.</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22</a:t>
            </a:fld>
            <a:endParaRPr lang="en-US"/>
          </a:p>
        </p:txBody>
      </p:sp>
    </p:spTree>
    <p:extLst>
      <p:ext uri="{BB962C8B-B14F-4D97-AF65-F5344CB8AC3E}">
        <p14:creationId xmlns:p14="http://schemas.microsoft.com/office/powerpoint/2010/main" val="61992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2000"/>
              </a:lnSpc>
            </a:pPr>
            <a:r>
              <a:rPr lang="en-US" sz="1800" dirty="0">
                <a:latin typeface="+mj-lt"/>
              </a:rPr>
              <a:t>These tables deliberates the percentage of overloading on each of the individual national highway. It is noted that N-5 which is the major national highway of Pakistan and is carrying major freight traffic from Karachi to Torkham is dealing with 80% overloaded heavy vehicles. N-55 is another major national Highway of Pakistan and percentage of overloading on it is 86%. Averaged out, 80% of the heavy vehicles plying on national highways of Pakistan carry load more than allowable load limits.</a:t>
            </a: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3800C8-ADD4-4C97-873D-6630521AD7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3881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2000"/>
              </a:lnSpc>
              <a:spcBef>
                <a:spcPts val="0"/>
              </a:spcBef>
              <a:spcAft>
                <a:spcPts val="0"/>
              </a:spcAft>
              <a:buClrTx/>
              <a:buSzTx/>
              <a:buFontTx/>
              <a:buNone/>
              <a:tabLst/>
              <a:defRPr/>
            </a:pPr>
            <a:r>
              <a:rPr lang="en-US" sz="1800" dirty="0">
                <a:latin typeface="+mj-lt"/>
              </a:rPr>
              <a:t>While analyzing rear axle load spectra for national highways, the results illustrates that 70.47% of axle carry load more than 12 tons which was only 43.33% in 1995.</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24</a:t>
            </a:fld>
            <a:endParaRPr lang="en-US"/>
          </a:p>
        </p:txBody>
      </p:sp>
    </p:spTree>
    <p:extLst>
      <p:ext uri="{BB962C8B-B14F-4D97-AF65-F5344CB8AC3E}">
        <p14:creationId xmlns:p14="http://schemas.microsoft.com/office/powerpoint/2010/main" val="185595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2000"/>
              </a:lnSpc>
              <a:spcBef>
                <a:spcPts val="0"/>
              </a:spcBef>
              <a:spcAft>
                <a:spcPts val="0"/>
              </a:spcAft>
              <a:buClrTx/>
              <a:buSzTx/>
              <a:buFontTx/>
              <a:buNone/>
              <a:tabLst/>
              <a:defRPr/>
            </a:pPr>
            <a:r>
              <a:rPr lang="en-US" sz="1800" dirty="0">
                <a:solidFill>
                  <a:schemeClr val="tx1">
                    <a:lumMod val="85000"/>
                    <a:lumOff val="15000"/>
                  </a:schemeClr>
                </a:solidFill>
                <a:latin typeface="+mj-lt"/>
              </a:rPr>
              <a:t>The damaged factors as calculated for national highways are high. In 1995, LEF for 2 Axle was 4.67 which is increased to 12.28 in 2019. For 3 Axle it was 8.84 back in 1995 and now it is increased to 23.08. For 6 Axle, the damaged factors is increased to 24.68 from 10.90.</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25</a:t>
            </a:fld>
            <a:endParaRPr lang="en-US"/>
          </a:p>
        </p:txBody>
      </p:sp>
    </p:spTree>
    <p:extLst>
      <p:ext uri="{BB962C8B-B14F-4D97-AF65-F5344CB8AC3E}">
        <p14:creationId xmlns:p14="http://schemas.microsoft.com/office/powerpoint/2010/main" val="838046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2000"/>
              </a:lnSpc>
            </a:pPr>
            <a:r>
              <a:rPr lang="en-US" sz="1800" dirty="0">
                <a:latin typeface="+mj-lt"/>
              </a:rPr>
              <a:t>On national highways, the results illustrates that percentage of food items carried by heavy traffic is maximum </a:t>
            </a:r>
            <a:r>
              <a:rPr lang="en-US" sz="1800" dirty="0" err="1">
                <a:latin typeface="+mj-lt"/>
              </a:rPr>
              <a:t>i</a:t>
            </a:r>
            <a:r>
              <a:rPr lang="en-US" sz="1800" dirty="0">
                <a:latin typeface="+mj-lt"/>
              </a:rPr>
              <a:t>-e., 26.38%, followed by mining and quarrying with percentage of 15.95.</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26</a:t>
            </a:fld>
            <a:endParaRPr lang="en-US"/>
          </a:p>
        </p:txBody>
      </p:sp>
    </p:spTree>
    <p:extLst>
      <p:ext uri="{BB962C8B-B14F-4D97-AF65-F5344CB8AC3E}">
        <p14:creationId xmlns:p14="http://schemas.microsoft.com/office/powerpoint/2010/main" val="2503968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2000"/>
              </a:lnSpc>
            </a:pPr>
            <a:r>
              <a:rPr lang="en-US" sz="1800" dirty="0">
                <a:solidFill>
                  <a:schemeClr val="tx1">
                    <a:lumMod val="85000"/>
                    <a:lumOff val="15000"/>
                  </a:schemeClr>
                </a:solidFill>
                <a:latin typeface="+mj-lt"/>
              </a:rPr>
              <a:t>The tire pressure of the vehicles as recorded on national highways  are far in excess from normal range. In case of front axle tire pressure is around 138 to 149 psi, whereas in rear axles it is around 155 to 163 psi. While comparing with 1995 study, the tire pressure was  within the range of 109 to 129 psi for front axle and 127 to 137 psi for rear axle.</a:t>
            </a:r>
            <a:endParaRPr lang="en-US" sz="1800" dirty="0">
              <a:latin typeface="+mj-lt"/>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27</a:t>
            </a:fld>
            <a:endParaRPr lang="en-US"/>
          </a:p>
        </p:txBody>
      </p:sp>
    </p:spTree>
    <p:extLst>
      <p:ext uri="{BB962C8B-B14F-4D97-AF65-F5344CB8AC3E}">
        <p14:creationId xmlns:p14="http://schemas.microsoft.com/office/powerpoint/2010/main" val="2201377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2000"/>
              </a:lnSpc>
            </a:pPr>
            <a:endParaRPr lang="en-US" sz="1800" dirty="0">
              <a:latin typeface="+mj-lt"/>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28</a:t>
            </a:fld>
            <a:endParaRPr lang="en-US"/>
          </a:p>
        </p:txBody>
      </p:sp>
    </p:spTree>
    <p:extLst>
      <p:ext uri="{BB962C8B-B14F-4D97-AF65-F5344CB8AC3E}">
        <p14:creationId xmlns:p14="http://schemas.microsoft.com/office/powerpoint/2010/main" val="2474417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2000"/>
              </a:lnSpc>
            </a:pPr>
            <a:r>
              <a:rPr lang="en-US" sz="1800" dirty="0">
                <a:latin typeface="+mj-lt"/>
              </a:rPr>
              <a:t>So, lets conclude our findings now.</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29</a:t>
            </a:fld>
            <a:endParaRPr lang="en-US"/>
          </a:p>
        </p:txBody>
      </p:sp>
    </p:spTree>
    <p:extLst>
      <p:ext uri="{BB962C8B-B14F-4D97-AF65-F5344CB8AC3E}">
        <p14:creationId xmlns:p14="http://schemas.microsoft.com/office/powerpoint/2010/main" val="4164563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2000"/>
              </a:lnSpc>
            </a:pPr>
            <a:endParaRPr lang="en-US" sz="1800" dirty="0">
              <a:latin typeface="+mj-lt"/>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30</a:t>
            </a:fld>
            <a:endParaRPr lang="en-US"/>
          </a:p>
        </p:txBody>
      </p:sp>
    </p:spTree>
    <p:extLst>
      <p:ext uri="{BB962C8B-B14F-4D97-AF65-F5344CB8AC3E}">
        <p14:creationId xmlns:p14="http://schemas.microsoft.com/office/powerpoint/2010/main" val="149841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start with the introduction.</a:t>
            </a:r>
            <a:endParaRPr lang="en-PK"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3</a:t>
            </a:fld>
            <a:endParaRPr lang="en-US"/>
          </a:p>
        </p:txBody>
      </p:sp>
    </p:spTree>
    <p:extLst>
      <p:ext uri="{BB962C8B-B14F-4D97-AF65-F5344CB8AC3E}">
        <p14:creationId xmlns:p14="http://schemas.microsoft.com/office/powerpoint/2010/main" val="1841039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2000"/>
              </a:lnSpc>
            </a:pPr>
            <a:endParaRPr lang="en-US" sz="1800" dirty="0">
              <a:latin typeface="+mj-lt"/>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31</a:t>
            </a:fld>
            <a:endParaRPr lang="en-US"/>
          </a:p>
        </p:txBody>
      </p:sp>
    </p:spTree>
    <p:extLst>
      <p:ext uri="{BB962C8B-B14F-4D97-AF65-F5344CB8AC3E}">
        <p14:creationId xmlns:p14="http://schemas.microsoft.com/office/powerpoint/2010/main" val="2864729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2000"/>
              </a:lnSpc>
              <a:spcBef>
                <a:spcPts val="0"/>
              </a:spcBef>
              <a:spcAft>
                <a:spcPts val="0"/>
              </a:spcAft>
              <a:buClrTx/>
              <a:buSzTx/>
              <a:buFontTx/>
              <a:buNone/>
              <a:tabLst/>
              <a:defRPr/>
            </a:pPr>
            <a:r>
              <a:rPr lang="en-US" sz="1800" dirty="0">
                <a:latin typeface="+mj-lt"/>
              </a:rPr>
              <a:t>Lets discuss some recommendations based on current axle old situation in the </a:t>
            </a:r>
            <a:r>
              <a:rPr lang="en-US" sz="2800" b="0" dirty="0">
                <a:solidFill>
                  <a:schemeClr val="accent1"/>
                </a:solidFill>
              </a:rPr>
              <a:t>Pakistan.</a:t>
            </a:r>
            <a:endParaRPr lang="en-US" sz="2800" b="0" dirty="0"/>
          </a:p>
          <a:p>
            <a:pPr marL="0" marR="0" lvl="0" indent="0" algn="just" defTabSz="914400" rtl="0" eaLnBrk="1" fontAlgn="auto" latinLnBrk="0" hangingPunct="1">
              <a:lnSpc>
                <a:spcPts val="2000"/>
              </a:lnSpc>
              <a:spcBef>
                <a:spcPts val="0"/>
              </a:spcBef>
              <a:spcAft>
                <a:spcPts val="0"/>
              </a:spcAft>
              <a:buClrTx/>
              <a:buSzTx/>
              <a:buFontTx/>
              <a:buNone/>
              <a:tabLst/>
              <a:defRPr/>
            </a:pPr>
            <a:r>
              <a:rPr lang="en-US" sz="1800" dirty="0">
                <a:latin typeface="+mj-lt"/>
              </a:rPr>
              <a: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32</a:t>
            </a:fld>
            <a:endParaRPr lang="en-US"/>
          </a:p>
        </p:txBody>
      </p:sp>
    </p:spTree>
    <p:extLst>
      <p:ext uri="{BB962C8B-B14F-4D97-AF65-F5344CB8AC3E}">
        <p14:creationId xmlns:p14="http://schemas.microsoft.com/office/powerpoint/2010/main" val="702544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2000"/>
              </a:lnSpc>
            </a:pPr>
            <a:endParaRPr lang="en-US" sz="1800" dirty="0">
              <a:latin typeface="+mj-lt"/>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33</a:t>
            </a:fld>
            <a:endParaRPr lang="en-US"/>
          </a:p>
        </p:txBody>
      </p:sp>
    </p:spTree>
    <p:extLst>
      <p:ext uri="{BB962C8B-B14F-4D97-AF65-F5344CB8AC3E}">
        <p14:creationId xmlns:p14="http://schemas.microsoft.com/office/powerpoint/2010/main" val="508591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2000"/>
              </a:lnSpc>
            </a:pPr>
            <a:endParaRPr lang="en-US" sz="1800" dirty="0">
              <a:latin typeface="+mj-lt"/>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34</a:t>
            </a:fld>
            <a:endParaRPr lang="en-US"/>
          </a:p>
        </p:txBody>
      </p:sp>
    </p:spTree>
    <p:extLst>
      <p:ext uri="{BB962C8B-B14F-4D97-AF65-F5344CB8AC3E}">
        <p14:creationId xmlns:p14="http://schemas.microsoft.com/office/powerpoint/2010/main" val="215765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 of the study</a:t>
            </a:r>
            <a:endParaRPr lang="en-PK"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5</a:t>
            </a:fld>
            <a:endParaRPr lang="en-US"/>
          </a:p>
        </p:txBody>
      </p:sp>
    </p:spTree>
    <p:extLst>
      <p:ext uri="{BB962C8B-B14F-4D97-AF65-F5344CB8AC3E}">
        <p14:creationId xmlns:p14="http://schemas.microsoft.com/office/powerpoint/2010/main" val="723840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axle load survey was conducted on 110 locations. Out of which 27 were located in KPK, 50 in Punjab, 12 in Sindh, 17 in Balochistan and 4 in Northern Areas. Out of 110, 41 stations were located on motorways and 69 on national highways.</a:t>
            </a:r>
            <a:endParaRPr lang="en-PK"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6</a:t>
            </a:fld>
            <a:endParaRPr lang="en-US"/>
          </a:p>
        </p:txBody>
      </p:sp>
    </p:spTree>
    <p:extLst>
      <p:ext uri="{BB962C8B-B14F-4D97-AF65-F5344CB8AC3E}">
        <p14:creationId xmlns:p14="http://schemas.microsoft.com/office/powerpoint/2010/main" val="2306943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discuss the current legal load limits being followed in Pakistan. According to National Highway Safety Ordinance (NHSO 2000), maximum axle load for front axle would be 5.5 tons, 12 tons for single axle, 22 ton for tandem axle and 31 tons for tridem axle. The allowable load limit for 2 Axle is 17.5 ton. For 3 Axle it is 27.5 ton. And for 6 Axle, it is 58.5 tons.</a:t>
            </a:r>
            <a:endParaRPr lang="en-PK"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7</a:t>
            </a:fld>
            <a:endParaRPr lang="en-US"/>
          </a:p>
        </p:txBody>
      </p:sp>
    </p:spTree>
    <p:extLst>
      <p:ext uri="{BB962C8B-B14F-4D97-AF65-F5344CB8AC3E}">
        <p14:creationId xmlns:p14="http://schemas.microsoft.com/office/powerpoint/2010/main" val="424722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discuss about the results of axle load survey.</a:t>
            </a:r>
            <a:endParaRPr lang="en-PK"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8</a:t>
            </a:fld>
            <a:endParaRPr lang="en-US"/>
          </a:p>
        </p:txBody>
      </p:sp>
    </p:spTree>
    <p:extLst>
      <p:ext uri="{BB962C8B-B14F-4D97-AF65-F5344CB8AC3E}">
        <p14:creationId xmlns:p14="http://schemas.microsoft.com/office/powerpoint/2010/main" val="1186695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This table represents composition of heavy vehicles by distinct axle configuration. It is quite interesting to note that in 1995, 2 Axle Trucks were recorded as 68.01% of the Truck Traffic Volume, which reduced to 35.81% in 2019. 3 Axle Trucks, which were documented as 22.42% in 1995 increased to 25.86% in 2019. The major increase was observed in 6 Axle Trucks, which represents 15.49% of truck traffic volume as compared to &lt;1.9% in 1995.</a:t>
            </a:r>
            <a:endParaRPr lang="en-PK"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9</a:t>
            </a:fld>
            <a:endParaRPr lang="en-US"/>
          </a:p>
        </p:txBody>
      </p:sp>
    </p:spTree>
    <p:extLst>
      <p:ext uri="{BB962C8B-B14F-4D97-AF65-F5344CB8AC3E}">
        <p14:creationId xmlns:p14="http://schemas.microsoft.com/office/powerpoint/2010/main" val="761600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represents average, minimum and maximum load values carried by each axle configuration on entire road network and separately for motorways and national highways. The results depict that average load carried by each axle configuration on motorways is less than permissible load limits. For example, in case of 5 Axle Single tridem, average load carried by the truck is 38.56 tons against permissible load limit of 48.5 ton. Whereas, the situation got reversed on national highways. The average load carried by trucks on national highways is more than the allowable load limits. It is 20 against 17.5ton for 2 Axle, 40.37 against 27.5 for 3 Axle and 75.09 tons against 58.5 for 6 Axle Truck.</a:t>
            </a:r>
            <a:endParaRPr lang="en-PK"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D3800C8-ADD4-4C97-873D-6630521AD792}" type="slidenum">
              <a:rPr lang="en-US" smtClean="0"/>
              <a:t>10</a:t>
            </a:fld>
            <a:endParaRPr lang="en-US"/>
          </a:p>
        </p:txBody>
      </p:sp>
    </p:spTree>
    <p:extLst>
      <p:ext uri="{BB962C8B-B14F-4D97-AF65-F5344CB8AC3E}">
        <p14:creationId xmlns:p14="http://schemas.microsoft.com/office/powerpoint/2010/main" val="1886129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714753-2528-4654-88A2-9D5BC70FD77C}" type="datetime1">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225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7B8B10-48FE-4AB0-A182-64CDFFF7F6DA}" type="datetime1">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519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CACE0D-E2C8-4A1E-81F5-3426A0A3621E}" type="datetime1">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4207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2796B5A-A3CD-46CB-8F30-391F26504E28}" type="datetime1">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8952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BE05BE1-BA35-4B21-91B3-919768787B22}" type="datetime1">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3643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94E196A-692E-4932-898E-CCA48E785899}" type="datetime1">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6909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AAE66F-2B51-49F1-855C-8166A7D17410}" type="datetime1">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1443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78F269-22B8-45B2-A270-E4666AEC87C4}" type="datetime1">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5254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1A97D3-8C8E-49A7-8B14-9099F10549CF}" type="datetime1">
              <a:rPr lang="en-US" smtClean="0">
                <a:solidFill>
                  <a:prstClr val="black">
                    <a:tint val="75000"/>
                  </a:prstClr>
                </a:solidFill>
              </a:rPr>
              <a:t>11/8/2021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0805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AB6828-FA73-4BA5-9E7B-86F8C80C6FBF}" type="datetime1">
              <a:rPr lang="en-US" smtClean="0">
                <a:solidFill>
                  <a:prstClr val="black">
                    <a:tint val="75000"/>
                  </a:prstClr>
                </a:solidFill>
              </a:rPr>
              <a:t>11/8/2021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4028" y="6470771"/>
            <a:ext cx="584978" cy="365125"/>
          </a:xfrm>
        </p:spPr>
        <p:txBody>
          <a:bodyPr/>
          <a:lstStyle>
            <a:lvl1pP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2824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E6B306-CB03-4F18-A755-CFBC9EBB1785}" type="datetime1">
              <a:rPr lang="en-US" smtClean="0">
                <a:solidFill>
                  <a:prstClr val="black">
                    <a:tint val="75000"/>
                  </a:prstClr>
                </a:solidFill>
              </a:rPr>
              <a:t>11/8/2021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598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4E0A2D-BD2B-48AD-817D-218D3030106F}" type="datetime1">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0827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BA783E-3370-404E-A6E0-87A39C358324}" type="datetime1">
              <a:rPr lang="en-US" smtClean="0">
                <a:solidFill>
                  <a:prstClr val="black">
                    <a:tint val="75000"/>
                  </a:prstClr>
                </a:solidFill>
              </a:rPr>
              <a:t>11/8/2021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6572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BFC14B-5C12-4E38-9E8D-C8547C205EF0}" type="datetime1">
              <a:rPr lang="en-US" smtClean="0">
                <a:solidFill>
                  <a:prstClr val="black">
                    <a:tint val="75000"/>
                  </a:prstClr>
                </a:solidFill>
              </a:rPr>
              <a:t>11/8/2021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4682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C66B55-87D4-4423-8E37-3A12EDABF020}" type="datetime1">
              <a:rPr lang="en-US" smtClean="0">
                <a:solidFill>
                  <a:prstClr val="black">
                    <a:tint val="75000"/>
                  </a:prstClr>
                </a:solidFill>
              </a:rPr>
              <a:t>11/8/2021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208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7B167-3900-44CE-AF29-35FF268BDF31}" type="datetime1">
              <a:rPr lang="en-US" smtClean="0">
                <a:solidFill>
                  <a:prstClr val="black">
                    <a:tint val="75000"/>
                  </a:prstClr>
                </a:solidFill>
              </a:rPr>
              <a:t>11/8/2021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0729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462B869-3608-4069-ADB9-99C4E75836CB}" type="datetime1">
              <a:rPr lang="en-US" smtClean="0">
                <a:solidFill>
                  <a:prstClr val="black">
                    <a:tint val="75000"/>
                  </a:prstClr>
                </a:solidFill>
              </a:rPr>
              <a:t>11/8/2021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1005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098E7B7-27E3-4522-B227-D3F7F7F48B05}" type="datetime1">
              <a:rPr lang="en-US" smtClean="0">
                <a:solidFill>
                  <a:prstClr val="black">
                    <a:tint val="75000"/>
                  </a:prstClr>
                </a:solidFill>
              </a:rPr>
              <a:t>11/8/2021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5073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4506E7-262D-48E7-8BEA-E0AE02138276}" type="datetime1">
              <a:rPr lang="en-US" smtClean="0">
                <a:solidFill>
                  <a:prstClr val="black">
                    <a:tint val="75000"/>
                  </a:prstClr>
                </a:solidFill>
              </a:rPr>
              <a:t>11/8/2021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7428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A4113B-7FF1-4F4B-88D2-D065DA9DD165}" type="datetime1">
              <a:rPr lang="en-US" smtClean="0">
                <a:solidFill>
                  <a:prstClr val="black">
                    <a:tint val="75000"/>
                  </a:prstClr>
                </a:solidFill>
              </a:rPr>
              <a:t>11/8/2021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587572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291D862-D813-45A7-963D-925FE1BCECF6}" type="datetime1">
              <a:rPr lang="en-US" smtClean="0">
                <a:solidFill>
                  <a:prstClr val="black">
                    <a:tint val="75000"/>
                  </a:prstClr>
                </a:solidFill>
              </a:rPr>
              <a:t>11/8/2021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0969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2BE8583-6058-48CF-A142-72AF8C7A0A9F}" type="datetime1">
              <a:rPr lang="en-US" smtClean="0">
                <a:solidFill>
                  <a:prstClr val="black">
                    <a:tint val="75000"/>
                  </a:prstClr>
                </a:solidFill>
              </a:rPr>
              <a:t>11/8/2021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25619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68D15C-B893-4097-AD7F-EEE3E4B23AD5}" type="datetime1">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769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BCB8244-E90D-4D6F-A5B4-7FBDD50ED1EB}" type="datetime1">
              <a:rPr lang="en-US" smtClean="0">
                <a:solidFill>
                  <a:prstClr val="black">
                    <a:tint val="75000"/>
                  </a:prstClr>
                </a:solidFill>
              </a:rPr>
              <a:t>11/8/2021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9776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F0128-2B72-4160-8222-B0A96FA705C0}" type="datetime1">
              <a:rPr lang="en-US" smtClean="0">
                <a:solidFill>
                  <a:prstClr val="black">
                    <a:tint val="75000"/>
                  </a:prstClr>
                </a:solidFill>
              </a:rPr>
              <a:t>11/8/2021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0695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A892B9-C1FC-489D-9741-39809939E68E}" type="datetime1">
              <a:rPr lang="en-US" smtClean="0">
                <a:solidFill>
                  <a:prstClr val="black">
                    <a:tint val="75000"/>
                  </a:prstClr>
                </a:solidFill>
              </a:rPr>
              <a:t>11/8/2021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536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E97501-672D-4856-AA97-D1A08C0A84AB}" type="datetime1">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6329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F8E8FF-0859-4490-A964-2B335D2C4B06}" type="datetime1">
              <a:rPr lang="en-US" smtClean="0"/>
              <a:t>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101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F57CAA-E031-4CF8-A00E-01422E721D23}" type="datetime1">
              <a:rPr lang="en-US" smtClean="0"/>
              <a:t>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844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01CC8-C05D-4DF4-AD4A-F9DA44F425C1}" type="datetime1">
              <a:rPr lang="en-US" smtClean="0"/>
              <a:t>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969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F214A1-A9DE-4D53-920A-126FEA36C20F}" type="datetime1">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327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09FD906-127B-4D7B-BE03-1E037735CC63}" type="datetime1">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5086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83513AA-5CCF-4464-B678-6675C7322FCC}" type="datetime1">
              <a:rPr lang="en-US" smtClean="0"/>
              <a:t>11/8/2021</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07853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E238057D-BA98-42DA-9DD6-19A2AC7A5EE1}" type="datetime1">
              <a:rPr lang="en-US" smtClean="0">
                <a:solidFill>
                  <a:prstClr val="black">
                    <a:tint val="75000"/>
                  </a:prstClr>
                </a:solidFill>
              </a:rPr>
              <a:t>11/8/2021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593453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chart" Target="../charts/char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chart" Target="../charts/char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chart" Target="../charts/char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chart" Target="../charts/chart4.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chart" Target="../charts/chart5.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gif"/><Relationship Id="rId7"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3.png"/><Relationship Id="rId9"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2777809902"/>
              </p:ext>
            </p:extLst>
          </p:nvPr>
        </p:nvGraphicFramePr>
        <p:xfrm>
          <a:off x="152400" y="1054020"/>
          <a:ext cx="8620125" cy="4256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76874" y="82012"/>
            <a:ext cx="9009416" cy="823682"/>
            <a:chOff x="76874" y="82012"/>
            <a:chExt cx="9009416" cy="823682"/>
          </a:xfrm>
        </p:grpSpPr>
        <p:pic>
          <p:nvPicPr>
            <p:cNvPr id="15" name="Picture 14">
              <a:extLst>
                <a:ext uri="{FF2B5EF4-FFF2-40B4-BE49-F238E27FC236}">
                  <a16:creationId xmlns:a16="http://schemas.microsoft.com/office/drawing/2014/main" id="{A3A6729D-7101-416F-84F2-343F52689D16}"/>
                </a:ext>
              </a:extLst>
            </p:cNvPr>
            <p:cNvPicPr>
              <a:picLocks noChangeAspect="1"/>
            </p:cNvPicPr>
            <p:nvPr/>
          </p:nvPicPr>
          <p:blipFill>
            <a:blip r:embed="rId8"/>
            <a:stretch>
              <a:fillRect/>
            </a:stretch>
          </p:blipFill>
          <p:spPr>
            <a:xfrm>
              <a:off x="8291204" y="82012"/>
              <a:ext cx="795086" cy="733057"/>
            </a:xfrm>
            <a:prstGeom prst="rect">
              <a:avLst/>
            </a:prstGeom>
          </p:spPr>
        </p:pic>
        <p:pic>
          <p:nvPicPr>
            <p:cNvPr id="16" name="Picture 2" descr="E:\3. New Projects\NTRC Projects\Traffic Survey\140px-State_emblem_of_Pakistan.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Subtitle 2">
            <a:extLst>
              <a:ext uri="{FF2B5EF4-FFF2-40B4-BE49-F238E27FC236}">
                <a16:creationId xmlns:a16="http://schemas.microsoft.com/office/drawing/2014/main" id="{F38BA025-F39A-4400-A7BD-0BC63EAC2582}"/>
              </a:ext>
            </a:extLst>
          </p:cNvPr>
          <p:cNvSpPr>
            <a:spLocks noGrp="1"/>
          </p:cNvSpPr>
          <p:nvPr>
            <p:ph type="subTitle" idx="1"/>
          </p:nvPr>
        </p:nvSpPr>
        <p:spPr>
          <a:xfrm>
            <a:off x="3653558" y="5000625"/>
            <a:ext cx="5432732" cy="1058568"/>
          </a:xfrm>
        </p:spPr>
        <p:txBody>
          <a:bodyPr>
            <a:noAutofit/>
          </a:bodyPr>
          <a:lstStyle/>
          <a:p>
            <a:pPr>
              <a:spcBef>
                <a:spcPts val="0"/>
              </a:spcBef>
            </a:pPr>
            <a:r>
              <a:rPr lang="en-US" dirty="0">
                <a:solidFill>
                  <a:schemeClr val="bg2">
                    <a:lumMod val="50000"/>
                  </a:schemeClr>
                </a:solidFill>
                <a:latin typeface="Bookman Old Style" panose="02050604050505020204" pitchFamily="18" charset="0"/>
              </a:rPr>
              <a:t>  By:</a:t>
            </a:r>
          </a:p>
          <a:p>
            <a:pPr algn="r">
              <a:spcBef>
                <a:spcPts val="0"/>
              </a:spcBef>
            </a:pPr>
            <a:r>
              <a:rPr lang="en-US" dirty="0">
                <a:solidFill>
                  <a:schemeClr val="bg2">
                    <a:lumMod val="50000"/>
                  </a:schemeClr>
                </a:solidFill>
                <a:latin typeface="Bookman Old Style" panose="02050604050505020204" pitchFamily="18" charset="0"/>
              </a:rPr>
              <a:t>Consultant: M/s Finite Engineering (Pvt.) Ltd.</a:t>
            </a:r>
          </a:p>
          <a:p>
            <a:pPr algn="r">
              <a:spcBef>
                <a:spcPts val="0"/>
              </a:spcBef>
            </a:pPr>
            <a:r>
              <a:rPr lang="en-US" sz="1600" dirty="0">
                <a:solidFill>
                  <a:schemeClr val="bg2">
                    <a:lumMod val="50000"/>
                  </a:schemeClr>
                </a:solidFill>
                <a:latin typeface="Bookman Old Style" panose="02050604050505020204" pitchFamily="18" charset="0"/>
              </a:rPr>
              <a:t>November 2021</a:t>
            </a:r>
          </a:p>
        </p:txBody>
      </p:sp>
      <p:pic>
        <p:nvPicPr>
          <p:cNvPr id="9" name="Picture 8">
            <a:extLst>
              <a:ext uri="{FF2B5EF4-FFF2-40B4-BE49-F238E27FC236}">
                <a16:creationId xmlns:a16="http://schemas.microsoft.com/office/drawing/2014/main" id="{A5E6D807-8015-48F8-8FE3-BF005A4532E7}"/>
              </a:ext>
            </a:extLst>
          </p:cNvPr>
          <p:cNvPicPr>
            <a:picLocks noChangeAspect="1"/>
          </p:cNvPicPr>
          <p:nvPr/>
        </p:nvPicPr>
        <p:blipFill>
          <a:blip r:embed="rId10"/>
          <a:stretch>
            <a:fillRect/>
          </a:stretch>
        </p:blipFill>
        <p:spPr>
          <a:xfrm>
            <a:off x="8065397" y="6133081"/>
            <a:ext cx="1020893" cy="633868"/>
          </a:xfrm>
          <a:prstGeom prst="rect">
            <a:avLst/>
          </a:prstGeom>
        </p:spPr>
      </p:pic>
    </p:spTree>
    <p:extLst>
      <p:ext uri="{BB962C8B-B14F-4D97-AF65-F5344CB8AC3E}">
        <p14:creationId xmlns:p14="http://schemas.microsoft.com/office/powerpoint/2010/main" val="1466420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CD546AF-1B0A-4C92-9E2F-CC539D80FA64}"/>
              </a:ext>
            </a:extLst>
          </p:cNvPr>
          <p:cNvGraphicFramePr>
            <a:graphicFrameLocks noGrp="1"/>
          </p:cNvGraphicFramePr>
          <p:nvPr>
            <p:extLst>
              <p:ext uri="{D42A27DB-BD31-4B8C-83A1-F6EECF244321}">
                <p14:modId xmlns:p14="http://schemas.microsoft.com/office/powerpoint/2010/main" val="2433386893"/>
              </p:ext>
            </p:extLst>
          </p:nvPr>
        </p:nvGraphicFramePr>
        <p:xfrm>
          <a:off x="200297" y="1590928"/>
          <a:ext cx="8810352" cy="5038472"/>
        </p:xfrm>
        <a:graphic>
          <a:graphicData uri="http://schemas.openxmlformats.org/drawingml/2006/table">
            <a:tbl>
              <a:tblPr firstRow="1" firstCol="1" bandRow="1">
                <a:tableStyleId>{7DF18680-E054-41AD-8BC1-D1AEF772440D}</a:tableStyleId>
              </a:tblPr>
              <a:tblGrid>
                <a:gridCol w="562100">
                  <a:extLst>
                    <a:ext uri="{9D8B030D-6E8A-4147-A177-3AD203B41FA5}">
                      <a16:colId xmlns:a16="http://schemas.microsoft.com/office/drawing/2014/main" val="3990872141"/>
                    </a:ext>
                  </a:extLst>
                </a:gridCol>
                <a:gridCol w="2479233">
                  <a:extLst>
                    <a:ext uri="{9D8B030D-6E8A-4147-A177-3AD203B41FA5}">
                      <a16:colId xmlns:a16="http://schemas.microsoft.com/office/drawing/2014/main" val="530931057"/>
                    </a:ext>
                  </a:extLst>
                </a:gridCol>
                <a:gridCol w="1083674">
                  <a:extLst>
                    <a:ext uri="{9D8B030D-6E8A-4147-A177-3AD203B41FA5}">
                      <a16:colId xmlns:a16="http://schemas.microsoft.com/office/drawing/2014/main" val="1495195478"/>
                    </a:ext>
                  </a:extLst>
                </a:gridCol>
                <a:gridCol w="868701">
                  <a:extLst>
                    <a:ext uri="{9D8B030D-6E8A-4147-A177-3AD203B41FA5}">
                      <a16:colId xmlns:a16="http://schemas.microsoft.com/office/drawing/2014/main" val="507984221"/>
                    </a:ext>
                  </a:extLst>
                </a:gridCol>
                <a:gridCol w="976187">
                  <a:extLst>
                    <a:ext uri="{9D8B030D-6E8A-4147-A177-3AD203B41FA5}">
                      <a16:colId xmlns:a16="http://schemas.microsoft.com/office/drawing/2014/main" val="2655401571"/>
                    </a:ext>
                  </a:extLst>
                </a:gridCol>
                <a:gridCol w="974424">
                  <a:extLst>
                    <a:ext uri="{9D8B030D-6E8A-4147-A177-3AD203B41FA5}">
                      <a16:colId xmlns:a16="http://schemas.microsoft.com/office/drawing/2014/main" val="190992112"/>
                    </a:ext>
                  </a:extLst>
                </a:gridCol>
                <a:gridCol w="969139">
                  <a:extLst>
                    <a:ext uri="{9D8B030D-6E8A-4147-A177-3AD203B41FA5}">
                      <a16:colId xmlns:a16="http://schemas.microsoft.com/office/drawing/2014/main" val="3943421140"/>
                    </a:ext>
                  </a:extLst>
                </a:gridCol>
                <a:gridCol w="896894">
                  <a:extLst>
                    <a:ext uri="{9D8B030D-6E8A-4147-A177-3AD203B41FA5}">
                      <a16:colId xmlns:a16="http://schemas.microsoft.com/office/drawing/2014/main" val="1458773091"/>
                    </a:ext>
                  </a:extLst>
                </a:gridCol>
              </a:tblGrid>
              <a:tr h="662234">
                <a:tc>
                  <a:txBody>
                    <a:bodyPr/>
                    <a:lstStyle/>
                    <a:p>
                      <a:pPr algn="ctr">
                        <a:lnSpc>
                          <a:spcPct val="115000"/>
                        </a:lnSpc>
                        <a:spcAft>
                          <a:spcPts val="1200"/>
                        </a:spcAft>
                      </a:pPr>
                      <a:r>
                        <a:rPr lang="en-US" sz="1200">
                          <a:effectLst/>
                        </a:rPr>
                        <a:t>Sr. No.</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Axle Configuration</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Permissible Load Limits</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Average Load (Tons)</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Maximum Load</a:t>
                      </a:r>
                      <a:br>
                        <a:rPr lang="en-US" sz="1200">
                          <a:effectLst/>
                        </a:rPr>
                      </a:br>
                      <a:r>
                        <a:rPr lang="en-US" sz="1200">
                          <a:effectLst/>
                        </a:rPr>
                        <a:t>(Ton)</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Minimum Load</a:t>
                      </a:r>
                      <a:br>
                        <a:rPr lang="en-US" sz="1200">
                          <a:effectLst/>
                        </a:rPr>
                      </a:br>
                      <a:r>
                        <a:rPr lang="en-US" sz="1200">
                          <a:effectLst/>
                        </a:rPr>
                        <a:t>(Ton)</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Standard Deviation</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Variance</a:t>
                      </a:r>
                      <a:endParaRPr lang="en-P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145909324"/>
                  </a:ext>
                </a:extLst>
              </a:tr>
              <a:tr h="208292">
                <a:tc gridSpan="8">
                  <a:txBody>
                    <a:bodyPr/>
                    <a:lstStyle/>
                    <a:p>
                      <a:pPr algn="ctr">
                        <a:lnSpc>
                          <a:spcPct val="115000"/>
                        </a:lnSpc>
                        <a:spcAft>
                          <a:spcPts val="1200"/>
                        </a:spcAft>
                      </a:pPr>
                      <a:r>
                        <a:rPr lang="en-US" sz="1200">
                          <a:effectLst/>
                        </a:rPr>
                        <a:t>ON ENTIRE ROAD NETWORK</a:t>
                      </a:r>
                      <a:endParaRPr lang="en-PK" sz="120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extLst>
                  <a:ext uri="{0D108BD9-81ED-4DB2-BD59-A6C34878D82A}">
                    <a16:rowId xmlns:a16="http://schemas.microsoft.com/office/drawing/2014/main" val="49165033"/>
                  </a:ext>
                </a:extLst>
              </a:tr>
              <a:tr h="208409">
                <a:tc>
                  <a:txBody>
                    <a:bodyPr/>
                    <a:lstStyle/>
                    <a:p>
                      <a:pPr algn="ctr">
                        <a:lnSpc>
                          <a:spcPct val="115000"/>
                        </a:lnSpc>
                        <a:spcAft>
                          <a:spcPts val="1200"/>
                        </a:spcAft>
                      </a:pPr>
                      <a:r>
                        <a:rPr lang="en-US" sz="1200">
                          <a:effectLst/>
                        </a:rPr>
                        <a:t>1</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just">
                        <a:lnSpc>
                          <a:spcPct val="115000"/>
                        </a:lnSpc>
                        <a:spcAft>
                          <a:spcPts val="1200"/>
                        </a:spcAft>
                      </a:pPr>
                      <a:r>
                        <a:rPr lang="en-US" sz="1200">
                          <a:effectLst/>
                        </a:rPr>
                        <a:t>2 Axle Single</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17.5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18.42</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50.12 </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6.33</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5.46</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29.85</a:t>
                      </a:r>
                      <a:endParaRPr lang="en-P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965174061"/>
                  </a:ext>
                </a:extLst>
              </a:tr>
              <a:tr h="208409">
                <a:tc>
                  <a:txBody>
                    <a:bodyPr/>
                    <a:lstStyle/>
                    <a:p>
                      <a:pPr algn="ctr">
                        <a:lnSpc>
                          <a:spcPct val="115000"/>
                        </a:lnSpc>
                        <a:spcAft>
                          <a:spcPts val="1200"/>
                        </a:spcAft>
                      </a:pPr>
                      <a:r>
                        <a:rPr lang="en-US" sz="1200">
                          <a:effectLst/>
                        </a:rPr>
                        <a:t>2</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200">
                          <a:effectLst/>
                        </a:rPr>
                        <a:t>3 Axle Tandem</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27.5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39.35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79.44</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11.54</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9.55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91.15</a:t>
                      </a:r>
                      <a:endParaRPr lang="en-P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834333080"/>
                  </a:ext>
                </a:extLst>
              </a:tr>
              <a:tr h="208409">
                <a:tc>
                  <a:txBody>
                    <a:bodyPr/>
                    <a:lstStyle/>
                    <a:p>
                      <a:pPr algn="ctr">
                        <a:lnSpc>
                          <a:spcPct val="115000"/>
                        </a:lnSpc>
                        <a:spcAft>
                          <a:spcPts val="1200"/>
                        </a:spcAft>
                      </a:pPr>
                      <a:r>
                        <a:rPr lang="en-US" sz="1200">
                          <a:effectLst/>
                        </a:rPr>
                        <a:t>3</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just">
                        <a:lnSpc>
                          <a:spcPct val="115000"/>
                        </a:lnSpc>
                        <a:spcAft>
                          <a:spcPts val="1200"/>
                        </a:spcAft>
                      </a:pPr>
                      <a:r>
                        <a:rPr lang="en-US" sz="1200">
                          <a:effectLst/>
                        </a:rPr>
                        <a:t>4 Axle Single Tandem</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39.5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39.89</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90.00</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19.02</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11.00</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120.96</a:t>
                      </a:r>
                      <a:endParaRPr lang="en-P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845110526"/>
                  </a:ext>
                </a:extLst>
              </a:tr>
              <a:tr h="208409">
                <a:tc>
                  <a:txBody>
                    <a:bodyPr/>
                    <a:lstStyle/>
                    <a:p>
                      <a:pPr algn="ctr">
                        <a:lnSpc>
                          <a:spcPct val="115000"/>
                        </a:lnSpc>
                        <a:spcAft>
                          <a:spcPts val="1200"/>
                        </a:spcAft>
                      </a:pPr>
                      <a:r>
                        <a:rPr lang="en-US" sz="1200">
                          <a:effectLst/>
                        </a:rPr>
                        <a:t>4</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just">
                        <a:lnSpc>
                          <a:spcPct val="115000"/>
                        </a:lnSpc>
                        <a:spcAft>
                          <a:spcPts val="1200"/>
                        </a:spcAft>
                      </a:pPr>
                      <a:r>
                        <a:rPr lang="en-US" sz="1200">
                          <a:effectLst/>
                        </a:rPr>
                        <a:t>5 Axle Single Tridem</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lnSpc>
                          <a:spcPct val="115000"/>
                        </a:lnSpc>
                        <a:spcAft>
                          <a:spcPts val="1200"/>
                        </a:spcAft>
                      </a:pPr>
                      <a:r>
                        <a:rPr lang="en-US" sz="1200">
                          <a:effectLst/>
                        </a:rPr>
                        <a:t>48.5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55.07</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85.31</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21.28</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13.23</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175.16</a:t>
                      </a:r>
                      <a:endParaRPr lang="en-P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883263817"/>
                  </a:ext>
                </a:extLst>
              </a:tr>
              <a:tr h="208409">
                <a:tc>
                  <a:txBody>
                    <a:bodyPr/>
                    <a:lstStyle/>
                    <a:p>
                      <a:pPr algn="ctr">
                        <a:lnSpc>
                          <a:spcPct val="115000"/>
                        </a:lnSpc>
                        <a:spcAft>
                          <a:spcPts val="1200"/>
                        </a:spcAft>
                      </a:pPr>
                      <a:r>
                        <a:rPr lang="en-US" sz="1200">
                          <a:effectLst/>
                        </a:rPr>
                        <a:t>5</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just">
                        <a:lnSpc>
                          <a:spcPct val="115000"/>
                        </a:lnSpc>
                        <a:spcAft>
                          <a:spcPts val="1200"/>
                        </a:spcAft>
                      </a:pPr>
                      <a:r>
                        <a:rPr lang="en-US" sz="1200">
                          <a:effectLst/>
                        </a:rPr>
                        <a:t>5 Axle Tandem Tandem</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lnSpc>
                          <a:spcPct val="115000"/>
                        </a:lnSpc>
                        <a:spcAft>
                          <a:spcPts val="1200"/>
                        </a:spcAft>
                      </a:pPr>
                      <a:r>
                        <a:rPr lang="en-US" sz="1200">
                          <a:effectLst/>
                        </a:rPr>
                        <a:t>49.5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56.49</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84.31</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21.85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11.99</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143.74</a:t>
                      </a:r>
                      <a:endParaRPr lang="en-P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619790693"/>
                  </a:ext>
                </a:extLst>
              </a:tr>
              <a:tr h="208409">
                <a:tc>
                  <a:txBody>
                    <a:bodyPr/>
                    <a:lstStyle/>
                    <a:p>
                      <a:pPr algn="ctr">
                        <a:lnSpc>
                          <a:spcPct val="115000"/>
                        </a:lnSpc>
                        <a:spcAft>
                          <a:spcPts val="1200"/>
                        </a:spcAft>
                      </a:pPr>
                      <a:r>
                        <a:rPr lang="en-US" sz="1200">
                          <a:effectLst/>
                        </a:rPr>
                        <a:t>6</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just">
                        <a:lnSpc>
                          <a:spcPct val="115000"/>
                        </a:lnSpc>
                        <a:spcAft>
                          <a:spcPts val="1200"/>
                        </a:spcAft>
                      </a:pPr>
                      <a:r>
                        <a:rPr lang="en-US" sz="1200">
                          <a:effectLst/>
                        </a:rPr>
                        <a:t>6 Axle Tandem Tridem</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lnSpc>
                          <a:spcPct val="115000"/>
                        </a:lnSpc>
                        <a:spcAft>
                          <a:spcPts val="1200"/>
                        </a:spcAft>
                      </a:pPr>
                      <a:r>
                        <a:rPr lang="en-US" sz="1200">
                          <a:effectLst/>
                        </a:rPr>
                        <a:t>58.5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72.98</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110.93</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22.11</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13.76</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189.25</a:t>
                      </a:r>
                      <a:endParaRPr lang="en-P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628711303"/>
                  </a:ext>
                </a:extLst>
              </a:tr>
              <a:tr h="208292">
                <a:tc gridSpan="8">
                  <a:txBody>
                    <a:bodyPr/>
                    <a:lstStyle/>
                    <a:p>
                      <a:pPr algn="ctr">
                        <a:lnSpc>
                          <a:spcPct val="115000"/>
                        </a:lnSpc>
                        <a:spcAft>
                          <a:spcPts val="1200"/>
                        </a:spcAft>
                      </a:pPr>
                      <a:r>
                        <a:rPr lang="en-US" sz="1200">
                          <a:effectLst/>
                        </a:rPr>
                        <a:t>MOTORWAYS</a:t>
                      </a:r>
                      <a:endParaRPr lang="en-PK" sz="120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extLst>
                  <a:ext uri="{0D108BD9-81ED-4DB2-BD59-A6C34878D82A}">
                    <a16:rowId xmlns:a16="http://schemas.microsoft.com/office/drawing/2014/main" val="1843795497"/>
                  </a:ext>
                </a:extLst>
              </a:tr>
              <a:tr h="208409">
                <a:tc>
                  <a:txBody>
                    <a:bodyPr/>
                    <a:lstStyle/>
                    <a:p>
                      <a:pPr algn="ctr">
                        <a:lnSpc>
                          <a:spcPct val="115000"/>
                        </a:lnSpc>
                        <a:spcAft>
                          <a:spcPts val="1200"/>
                        </a:spcAft>
                      </a:pPr>
                      <a:r>
                        <a:rPr lang="en-US" sz="1200">
                          <a:effectLst/>
                        </a:rPr>
                        <a:t>1</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just">
                        <a:lnSpc>
                          <a:spcPct val="115000"/>
                        </a:lnSpc>
                        <a:spcAft>
                          <a:spcPts val="1200"/>
                        </a:spcAft>
                      </a:pPr>
                      <a:r>
                        <a:rPr lang="en-US" sz="1200">
                          <a:effectLst/>
                        </a:rPr>
                        <a:t>2 Axle Single</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17.5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14.07</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37.67</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7.02</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3.36</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11.27</a:t>
                      </a:r>
                      <a:endParaRPr lang="en-P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091750345"/>
                  </a:ext>
                </a:extLst>
              </a:tr>
              <a:tr h="208409">
                <a:tc>
                  <a:txBody>
                    <a:bodyPr/>
                    <a:lstStyle/>
                    <a:p>
                      <a:pPr algn="ctr">
                        <a:lnSpc>
                          <a:spcPct val="115000"/>
                        </a:lnSpc>
                        <a:spcAft>
                          <a:spcPts val="1200"/>
                        </a:spcAft>
                      </a:pPr>
                      <a:r>
                        <a:rPr lang="en-US" sz="1200">
                          <a:effectLst/>
                        </a:rPr>
                        <a:t>2</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just">
                        <a:lnSpc>
                          <a:spcPct val="115000"/>
                        </a:lnSpc>
                        <a:spcAft>
                          <a:spcPts val="1200"/>
                        </a:spcAft>
                      </a:pPr>
                      <a:r>
                        <a:rPr lang="en-US" sz="1200">
                          <a:effectLst/>
                        </a:rPr>
                        <a:t>3 Axle Tandem</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27.5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23.82</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59.49</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11.54</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5.21</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27.16</a:t>
                      </a:r>
                      <a:endParaRPr lang="en-P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44584586"/>
                  </a:ext>
                </a:extLst>
              </a:tr>
              <a:tr h="208409">
                <a:tc>
                  <a:txBody>
                    <a:bodyPr/>
                    <a:lstStyle/>
                    <a:p>
                      <a:pPr algn="ctr">
                        <a:lnSpc>
                          <a:spcPct val="115000"/>
                        </a:lnSpc>
                        <a:spcAft>
                          <a:spcPts val="1200"/>
                        </a:spcAft>
                      </a:pPr>
                      <a:r>
                        <a:rPr lang="en-US" sz="1200">
                          <a:effectLst/>
                        </a:rPr>
                        <a:t>3</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just">
                        <a:lnSpc>
                          <a:spcPct val="115000"/>
                        </a:lnSpc>
                        <a:spcAft>
                          <a:spcPts val="1200"/>
                        </a:spcAft>
                      </a:pPr>
                      <a:r>
                        <a:rPr lang="en-US" sz="1200">
                          <a:effectLst/>
                        </a:rPr>
                        <a:t>4 Axle Single Tandem</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39.5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31.40</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74.41</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19.02</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6.04</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36.47</a:t>
                      </a:r>
                      <a:endParaRPr lang="en-P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55686672"/>
                  </a:ext>
                </a:extLst>
              </a:tr>
              <a:tr h="208409">
                <a:tc>
                  <a:txBody>
                    <a:bodyPr/>
                    <a:lstStyle/>
                    <a:p>
                      <a:pPr algn="ctr">
                        <a:lnSpc>
                          <a:spcPct val="115000"/>
                        </a:lnSpc>
                        <a:spcAft>
                          <a:spcPts val="1200"/>
                        </a:spcAft>
                      </a:pPr>
                      <a:r>
                        <a:rPr lang="en-US" sz="1200">
                          <a:effectLst/>
                        </a:rPr>
                        <a:t>4</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just">
                        <a:lnSpc>
                          <a:spcPct val="115000"/>
                        </a:lnSpc>
                        <a:spcAft>
                          <a:spcPts val="1200"/>
                        </a:spcAft>
                      </a:pPr>
                      <a:r>
                        <a:rPr lang="en-US" sz="1200">
                          <a:effectLst/>
                        </a:rPr>
                        <a:t>5 Axle Single Tridem</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lnSpc>
                          <a:spcPct val="115000"/>
                        </a:lnSpc>
                        <a:spcAft>
                          <a:spcPts val="1200"/>
                        </a:spcAft>
                      </a:pPr>
                      <a:r>
                        <a:rPr lang="en-US" sz="1200">
                          <a:effectLst/>
                        </a:rPr>
                        <a:t>48.5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38.56</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75.26</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24.49</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7.36</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54.23</a:t>
                      </a:r>
                      <a:endParaRPr lang="en-P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961017942"/>
                  </a:ext>
                </a:extLst>
              </a:tr>
              <a:tr h="208409">
                <a:tc>
                  <a:txBody>
                    <a:bodyPr/>
                    <a:lstStyle/>
                    <a:p>
                      <a:pPr algn="ctr">
                        <a:lnSpc>
                          <a:spcPct val="115000"/>
                        </a:lnSpc>
                        <a:spcAft>
                          <a:spcPts val="1200"/>
                        </a:spcAft>
                      </a:pPr>
                      <a:r>
                        <a:rPr lang="en-US" sz="1200">
                          <a:effectLst/>
                        </a:rPr>
                        <a:t>5</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just">
                        <a:lnSpc>
                          <a:spcPct val="115000"/>
                        </a:lnSpc>
                        <a:spcAft>
                          <a:spcPts val="1200"/>
                        </a:spcAft>
                      </a:pPr>
                      <a:r>
                        <a:rPr lang="en-US" sz="1200">
                          <a:effectLst/>
                        </a:rPr>
                        <a:t>5 Axle Tandem Tandem</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lnSpc>
                          <a:spcPct val="115000"/>
                        </a:lnSpc>
                        <a:spcAft>
                          <a:spcPts val="1200"/>
                        </a:spcAft>
                      </a:pPr>
                      <a:r>
                        <a:rPr lang="en-US" sz="1200">
                          <a:effectLst/>
                        </a:rPr>
                        <a:t>49.5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40.54</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68.34</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21.85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10.19</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103.93</a:t>
                      </a:r>
                      <a:endParaRPr lang="en-P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51953994"/>
                  </a:ext>
                </a:extLst>
              </a:tr>
              <a:tr h="208409">
                <a:tc>
                  <a:txBody>
                    <a:bodyPr/>
                    <a:lstStyle/>
                    <a:p>
                      <a:pPr algn="ctr">
                        <a:lnSpc>
                          <a:spcPct val="115000"/>
                        </a:lnSpc>
                        <a:spcAft>
                          <a:spcPts val="1200"/>
                        </a:spcAft>
                      </a:pPr>
                      <a:r>
                        <a:rPr lang="en-US" sz="1200">
                          <a:effectLst/>
                        </a:rPr>
                        <a:t>6</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just">
                        <a:lnSpc>
                          <a:spcPct val="115000"/>
                        </a:lnSpc>
                        <a:spcAft>
                          <a:spcPts val="1200"/>
                        </a:spcAft>
                      </a:pPr>
                      <a:r>
                        <a:rPr lang="en-US" sz="1200">
                          <a:effectLst/>
                        </a:rPr>
                        <a:t>6 Axle Tandem Tridem</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lnSpc>
                          <a:spcPct val="115000"/>
                        </a:lnSpc>
                        <a:spcAft>
                          <a:spcPts val="1200"/>
                        </a:spcAft>
                      </a:pPr>
                      <a:r>
                        <a:rPr lang="en-US" sz="1200">
                          <a:effectLst/>
                        </a:rPr>
                        <a:t>58.5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49.40</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95.00</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22.77</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8.97</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80.50</a:t>
                      </a:r>
                      <a:endParaRPr lang="en-P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100565846"/>
                  </a:ext>
                </a:extLst>
              </a:tr>
              <a:tr h="208292">
                <a:tc gridSpan="8">
                  <a:txBody>
                    <a:bodyPr/>
                    <a:lstStyle/>
                    <a:p>
                      <a:pPr algn="ctr">
                        <a:lnSpc>
                          <a:spcPct val="115000"/>
                        </a:lnSpc>
                        <a:spcAft>
                          <a:spcPts val="1200"/>
                        </a:spcAft>
                      </a:pPr>
                      <a:r>
                        <a:rPr lang="en-US" sz="1200">
                          <a:effectLst/>
                        </a:rPr>
                        <a:t>NATIONAL HIGHWAYS</a:t>
                      </a:r>
                      <a:endParaRPr lang="en-PK" sz="120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extLst>
                  <a:ext uri="{0D108BD9-81ED-4DB2-BD59-A6C34878D82A}">
                    <a16:rowId xmlns:a16="http://schemas.microsoft.com/office/drawing/2014/main" val="4129071089"/>
                  </a:ext>
                </a:extLst>
              </a:tr>
              <a:tr h="208409">
                <a:tc>
                  <a:txBody>
                    <a:bodyPr/>
                    <a:lstStyle/>
                    <a:p>
                      <a:pPr algn="ctr">
                        <a:lnSpc>
                          <a:spcPct val="115000"/>
                        </a:lnSpc>
                        <a:spcAft>
                          <a:spcPts val="1200"/>
                        </a:spcAft>
                      </a:pPr>
                      <a:r>
                        <a:rPr lang="en-US" sz="1200">
                          <a:effectLst/>
                        </a:rPr>
                        <a:t>1</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just">
                        <a:lnSpc>
                          <a:spcPct val="115000"/>
                        </a:lnSpc>
                        <a:spcAft>
                          <a:spcPts val="1200"/>
                        </a:spcAft>
                      </a:pPr>
                      <a:r>
                        <a:rPr lang="en-US" sz="1200">
                          <a:effectLst/>
                        </a:rPr>
                        <a:t>2 Axle Single</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17.5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20.00</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50.12</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6.33</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5.22</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27.23</a:t>
                      </a:r>
                      <a:endParaRPr lang="en-P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588503708"/>
                  </a:ext>
                </a:extLst>
              </a:tr>
              <a:tr h="208409">
                <a:tc>
                  <a:txBody>
                    <a:bodyPr/>
                    <a:lstStyle/>
                    <a:p>
                      <a:pPr algn="ctr">
                        <a:lnSpc>
                          <a:spcPct val="115000"/>
                        </a:lnSpc>
                        <a:spcAft>
                          <a:spcPts val="1200"/>
                        </a:spcAft>
                      </a:pPr>
                      <a:r>
                        <a:rPr lang="en-US" sz="1200">
                          <a:effectLst/>
                        </a:rPr>
                        <a:t>2</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just">
                        <a:lnSpc>
                          <a:spcPct val="115000"/>
                        </a:lnSpc>
                        <a:spcAft>
                          <a:spcPts val="1200"/>
                        </a:spcAft>
                      </a:pPr>
                      <a:r>
                        <a:rPr lang="en-US" sz="1200">
                          <a:effectLst/>
                        </a:rPr>
                        <a:t>3 Axle Tandem</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27.5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40.37</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79.44</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11.76</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8.86</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78.43</a:t>
                      </a:r>
                      <a:endParaRPr lang="en-P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797000164"/>
                  </a:ext>
                </a:extLst>
              </a:tr>
              <a:tr h="208409">
                <a:tc>
                  <a:txBody>
                    <a:bodyPr/>
                    <a:lstStyle/>
                    <a:p>
                      <a:pPr algn="ctr">
                        <a:lnSpc>
                          <a:spcPct val="115000"/>
                        </a:lnSpc>
                        <a:spcAft>
                          <a:spcPts val="1200"/>
                        </a:spcAft>
                      </a:pPr>
                      <a:r>
                        <a:rPr lang="en-US" sz="1200">
                          <a:effectLst/>
                        </a:rPr>
                        <a:t>3</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just">
                        <a:lnSpc>
                          <a:spcPct val="115000"/>
                        </a:lnSpc>
                        <a:spcAft>
                          <a:spcPts val="1200"/>
                        </a:spcAft>
                      </a:pPr>
                      <a:r>
                        <a:rPr lang="en-US" sz="1200">
                          <a:effectLst/>
                        </a:rPr>
                        <a:t>4 Axle Single Tandem</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39.5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41.45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90.00</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19.48</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10.99</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120.81</a:t>
                      </a:r>
                      <a:endParaRPr lang="en-P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721847113"/>
                  </a:ext>
                </a:extLst>
              </a:tr>
              <a:tr h="208409">
                <a:tc>
                  <a:txBody>
                    <a:bodyPr/>
                    <a:lstStyle/>
                    <a:p>
                      <a:pPr algn="ctr">
                        <a:lnSpc>
                          <a:spcPct val="115000"/>
                        </a:lnSpc>
                        <a:spcAft>
                          <a:spcPts val="1200"/>
                        </a:spcAft>
                      </a:pPr>
                      <a:r>
                        <a:rPr lang="en-US" sz="1200">
                          <a:effectLst/>
                        </a:rPr>
                        <a:t>4</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just">
                        <a:lnSpc>
                          <a:spcPct val="115000"/>
                        </a:lnSpc>
                        <a:spcAft>
                          <a:spcPts val="1200"/>
                        </a:spcAft>
                      </a:pPr>
                      <a:r>
                        <a:rPr lang="en-US" sz="1200">
                          <a:effectLst/>
                        </a:rPr>
                        <a:t>5 Axle Single Tridem</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lnSpc>
                          <a:spcPct val="115000"/>
                        </a:lnSpc>
                        <a:spcAft>
                          <a:spcPts val="1200"/>
                        </a:spcAft>
                      </a:pPr>
                      <a:r>
                        <a:rPr lang="en-US" sz="1200">
                          <a:effectLst/>
                        </a:rPr>
                        <a:t>48.5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57.43</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85.31</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21.28</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12.16</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147.91</a:t>
                      </a:r>
                      <a:endParaRPr lang="en-P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645512994"/>
                  </a:ext>
                </a:extLst>
              </a:tr>
              <a:tr h="208409">
                <a:tc>
                  <a:txBody>
                    <a:bodyPr/>
                    <a:lstStyle/>
                    <a:p>
                      <a:pPr algn="ctr">
                        <a:lnSpc>
                          <a:spcPct val="115000"/>
                        </a:lnSpc>
                        <a:spcAft>
                          <a:spcPts val="1200"/>
                        </a:spcAft>
                      </a:pPr>
                      <a:r>
                        <a:rPr lang="en-US" sz="1200">
                          <a:effectLst/>
                        </a:rPr>
                        <a:t>5</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just">
                        <a:lnSpc>
                          <a:spcPct val="115000"/>
                        </a:lnSpc>
                        <a:spcAft>
                          <a:spcPts val="1200"/>
                        </a:spcAft>
                      </a:pPr>
                      <a:r>
                        <a:rPr lang="en-US" sz="1200">
                          <a:effectLst/>
                        </a:rPr>
                        <a:t>5 Axle Tandem Tandem</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lnSpc>
                          <a:spcPct val="115000"/>
                        </a:lnSpc>
                        <a:spcAft>
                          <a:spcPts val="1200"/>
                        </a:spcAft>
                      </a:pPr>
                      <a:r>
                        <a:rPr lang="en-US" sz="1200">
                          <a:effectLst/>
                        </a:rPr>
                        <a:t>49.5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57.74</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84.31</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21.87</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11.20</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125.55</a:t>
                      </a:r>
                      <a:endParaRPr lang="en-P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21444216"/>
                  </a:ext>
                </a:extLst>
              </a:tr>
              <a:tr h="208409">
                <a:tc>
                  <a:txBody>
                    <a:bodyPr/>
                    <a:lstStyle/>
                    <a:p>
                      <a:pPr algn="ctr">
                        <a:lnSpc>
                          <a:spcPct val="115000"/>
                        </a:lnSpc>
                        <a:spcAft>
                          <a:spcPts val="1200"/>
                        </a:spcAft>
                      </a:pPr>
                      <a:r>
                        <a:rPr lang="en-US" sz="1200">
                          <a:effectLst/>
                        </a:rPr>
                        <a:t>6</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just">
                        <a:lnSpc>
                          <a:spcPct val="115000"/>
                        </a:lnSpc>
                        <a:spcAft>
                          <a:spcPts val="1200"/>
                        </a:spcAft>
                      </a:pPr>
                      <a:r>
                        <a:rPr lang="en-US" sz="1200">
                          <a:effectLst/>
                        </a:rPr>
                        <a:t>6 Axle Tandem Tridem</a:t>
                      </a:r>
                      <a:endParaRPr lang="en-PK"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lnSpc>
                          <a:spcPct val="115000"/>
                        </a:lnSpc>
                        <a:spcAft>
                          <a:spcPts val="1200"/>
                        </a:spcAft>
                      </a:pPr>
                      <a:r>
                        <a:rPr lang="en-US" sz="1200">
                          <a:effectLst/>
                        </a:rPr>
                        <a:t>58.5</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75.09</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110.93</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22.11</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a:effectLst/>
                        </a:rPr>
                        <a:t>12.03</a:t>
                      </a:r>
                      <a:endParaRPr lang="en-PK"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200" dirty="0">
                          <a:effectLst/>
                        </a:rPr>
                        <a:t>144.80</a:t>
                      </a:r>
                      <a:endParaRPr lang="en-PK" sz="12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276375877"/>
                  </a:ext>
                </a:extLst>
              </a:tr>
            </a:tbl>
          </a:graphicData>
        </a:graphic>
      </p:graphicFrame>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SUMMARY OF RESULTS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250163"/>
            <a:ext cx="8717561" cy="464338"/>
          </a:xfrm>
        </p:spPr>
        <p:txBody>
          <a:bodyPr>
            <a:normAutofit/>
          </a:bodyPr>
          <a:lstStyle/>
          <a:p>
            <a:pPr marL="285750" lvl="1" algn="just"/>
            <a:r>
              <a:rPr lang="en-US" sz="1800" dirty="0">
                <a:solidFill>
                  <a:schemeClr val="tx1">
                    <a:lumMod val="85000"/>
                    <a:lumOff val="15000"/>
                  </a:schemeClr>
                </a:solidFill>
                <a:latin typeface="+mj-lt"/>
              </a:rPr>
              <a:t>Avg., Min. &amp; Max. load with </a:t>
            </a:r>
            <a:r>
              <a:rPr lang="en-US" sz="1800" dirty="0" err="1">
                <a:solidFill>
                  <a:schemeClr val="tx1">
                    <a:lumMod val="85000"/>
                    <a:lumOff val="15000"/>
                  </a:schemeClr>
                </a:solidFill>
                <a:latin typeface="+mj-lt"/>
              </a:rPr>
              <a:t>Stdev</a:t>
            </a:r>
            <a:r>
              <a:rPr lang="en-US" sz="1800" dirty="0">
                <a:solidFill>
                  <a:schemeClr val="tx1">
                    <a:lumMod val="85000"/>
                    <a:lumOff val="15000"/>
                  </a:schemeClr>
                </a:solidFill>
                <a:latin typeface="+mj-lt"/>
              </a:rPr>
              <a:t>., &amp; var. of each Axle configuration</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89707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SUMMARY OF RESULTS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250163"/>
            <a:ext cx="8717561" cy="464338"/>
          </a:xfrm>
        </p:spPr>
        <p:txBody>
          <a:bodyPr>
            <a:normAutofit/>
          </a:bodyPr>
          <a:lstStyle/>
          <a:p>
            <a:pPr marL="285750" lvl="1" algn="just"/>
            <a:r>
              <a:rPr lang="en-US" sz="1800" dirty="0">
                <a:solidFill>
                  <a:schemeClr val="tx1">
                    <a:lumMod val="85000"/>
                    <a:lumOff val="15000"/>
                  </a:schemeClr>
                </a:solidFill>
                <a:latin typeface="+mj-lt"/>
              </a:rPr>
              <a:t>Distribution of Truck Traffic by Make</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11</a:t>
            </a:fld>
            <a:endParaRPr lang="en-US" dirty="0"/>
          </a:p>
        </p:txBody>
      </p:sp>
      <p:graphicFrame>
        <p:nvGraphicFramePr>
          <p:cNvPr id="5" name="Table 4">
            <a:extLst>
              <a:ext uri="{FF2B5EF4-FFF2-40B4-BE49-F238E27FC236}">
                <a16:creationId xmlns:a16="http://schemas.microsoft.com/office/drawing/2014/main" id="{E3622CE8-BE2A-42D2-85E3-6E1AAD23F1AB}"/>
              </a:ext>
            </a:extLst>
          </p:cNvPr>
          <p:cNvGraphicFramePr>
            <a:graphicFrameLocks noGrp="1"/>
          </p:cNvGraphicFramePr>
          <p:nvPr>
            <p:extLst>
              <p:ext uri="{D42A27DB-BD31-4B8C-83A1-F6EECF244321}">
                <p14:modId xmlns:p14="http://schemas.microsoft.com/office/powerpoint/2010/main" val="3829227861"/>
              </p:ext>
            </p:extLst>
          </p:nvPr>
        </p:nvGraphicFramePr>
        <p:xfrm>
          <a:off x="346516" y="1714501"/>
          <a:ext cx="8571342" cy="3369437"/>
        </p:xfrm>
        <a:graphic>
          <a:graphicData uri="http://schemas.openxmlformats.org/drawingml/2006/table">
            <a:tbl>
              <a:tblPr firstRow="1" firstCol="1" bandRow="1">
                <a:tableStyleId>{7DF18680-E054-41AD-8BC1-D1AEF772440D}</a:tableStyleId>
              </a:tblPr>
              <a:tblGrid>
                <a:gridCol w="1541572">
                  <a:extLst>
                    <a:ext uri="{9D8B030D-6E8A-4147-A177-3AD203B41FA5}">
                      <a16:colId xmlns:a16="http://schemas.microsoft.com/office/drawing/2014/main" val="3792251141"/>
                    </a:ext>
                  </a:extLst>
                </a:gridCol>
                <a:gridCol w="1541572">
                  <a:extLst>
                    <a:ext uri="{9D8B030D-6E8A-4147-A177-3AD203B41FA5}">
                      <a16:colId xmlns:a16="http://schemas.microsoft.com/office/drawing/2014/main" val="2953488033"/>
                    </a:ext>
                  </a:extLst>
                </a:gridCol>
                <a:gridCol w="906808">
                  <a:extLst>
                    <a:ext uri="{9D8B030D-6E8A-4147-A177-3AD203B41FA5}">
                      <a16:colId xmlns:a16="http://schemas.microsoft.com/office/drawing/2014/main" val="1507469160"/>
                    </a:ext>
                  </a:extLst>
                </a:gridCol>
                <a:gridCol w="1541572">
                  <a:extLst>
                    <a:ext uri="{9D8B030D-6E8A-4147-A177-3AD203B41FA5}">
                      <a16:colId xmlns:a16="http://schemas.microsoft.com/office/drawing/2014/main" val="1328133020"/>
                    </a:ext>
                  </a:extLst>
                </a:gridCol>
                <a:gridCol w="1541572">
                  <a:extLst>
                    <a:ext uri="{9D8B030D-6E8A-4147-A177-3AD203B41FA5}">
                      <a16:colId xmlns:a16="http://schemas.microsoft.com/office/drawing/2014/main" val="2255481016"/>
                    </a:ext>
                  </a:extLst>
                </a:gridCol>
                <a:gridCol w="1498246">
                  <a:extLst>
                    <a:ext uri="{9D8B030D-6E8A-4147-A177-3AD203B41FA5}">
                      <a16:colId xmlns:a16="http://schemas.microsoft.com/office/drawing/2014/main" val="954134725"/>
                    </a:ext>
                  </a:extLst>
                </a:gridCol>
              </a:tblGrid>
              <a:tr h="0">
                <a:tc rowSpan="3">
                  <a:txBody>
                    <a:bodyPr/>
                    <a:lstStyle/>
                    <a:p>
                      <a:pPr algn="ctr">
                        <a:lnSpc>
                          <a:spcPct val="115000"/>
                        </a:lnSpc>
                        <a:spcAft>
                          <a:spcPts val="1200"/>
                        </a:spcAft>
                      </a:pPr>
                      <a:r>
                        <a:rPr lang="en-US" sz="1600">
                          <a:effectLst/>
                        </a:rPr>
                        <a:t>Sr. No.</a:t>
                      </a:r>
                      <a:endParaRPr lang="en-PK" sz="1600">
                        <a:effectLst/>
                        <a:latin typeface="Times New Roman" panose="02020603050405020304" pitchFamily="18" charset="0"/>
                        <a:ea typeface="Calibri" panose="020F0502020204030204" pitchFamily="34" charset="0"/>
                      </a:endParaRPr>
                    </a:p>
                  </a:txBody>
                  <a:tcPr marL="68580" marR="68580" marT="0" marB="0" anchor="ctr"/>
                </a:tc>
                <a:tc rowSpan="3">
                  <a:txBody>
                    <a:bodyPr/>
                    <a:lstStyle/>
                    <a:p>
                      <a:pPr algn="ctr">
                        <a:lnSpc>
                          <a:spcPct val="115000"/>
                        </a:lnSpc>
                        <a:spcAft>
                          <a:spcPts val="1200"/>
                        </a:spcAft>
                      </a:pPr>
                      <a:r>
                        <a:rPr lang="en-US" sz="1600">
                          <a:effectLst/>
                        </a:rPr>
                        <a:t>Make</a:t>
                      </a:r>
                      <a:endParaRPr lang="en-PK" sz="1600">
                        <a:effectLst/>
                        <a:latin typeface="Times New Roman" panose="02020603050405020304" pitchFamily="18" charset="0"/>
                        <a:ea typeface="Calibri" panose="020F0502020204030204" pitchFamily="34" charset="0"/>
                      </a:endParaRPr>
                    </a:p>
                  </a:txBody>
                  <a:tcPr marL="68580" marR="68580" marT="0" marB="0" anchor="ctr"/>
                </a:tc>
                <a:tc gridSpan="4">
                  <a:txBody>
                    <a:bodyPr/>
                    <a:lstStyle/>
                    <a:p>
                      <a:pPr algn="ctr">
                        <a:lnSpc>
                          <a:spcPct val="115000"/>
                        </a:lnSpc>
                        <a:spcAft>
                          <a:spcPts val="1200"/>
                        </a:spcAft>
                      </a:pPr>
                      <a:r>
                        <a:rPr lang="en-US" sz="1600">
                          <a:effectLst/>
                        </a:rPr>
                        <a:t>Percentage of Trucks by Make</a:t>
                      </a:r>
                      <a:endParaRPr lang="en-PK" sz="160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PK"/>
                    </a:p>
                  </a:txBody>
                  <a:tcPr/>
                </a:tc>
                <a:tc hMerge="1">
                  <a:txBody>
                    <a:bodyPr/>
                    <a:lstStyle/>
                    <a:p>
                      <a:endParaRPr lang="en-PK"/>
                    </a:p>
                  </a:txBody>
                  <a:tcPr/>
                </a:tc>
                <a:tc hMerge="1">
                  <a:txBody>
                    <a:bodyPr/>
                    <a:lstStyle/>
                    <a:p>
                      <a:endParaRPr lang="en-PK"/>
                    </a:p>
                  </a:txBody>
                  <a:tcPr/>
                </a:tc>
                <a:extLst>
                  <a:ext uri="{0D108BD9-81ED-4DB2-BD59-A6C34878D82A}">
                    <a16:rowId xmlns:a16="http://schemas.microsoft.com/office/drawing/2014/main" val="2267591336"/>
                  </a:ext>
                </a:extLst>
              </a:tr>
              <a:tr h="0">
                <a:tc vMerge="1">
                  <a:txBody>
                    <a:bodyPr/>
                    <a:lstStyle/>
                    <a:p>
                      <a:endParaRPr lang="en-PK"/>
                    </a:p>
                  </a:txBody>
                  <a:tcPr/>
                </a:tc>
                <a:tc vMerge="1">
                  <a:txBody>
                    <a:bodyPr/>
                    <a:lstStyle/>
                    <a:p>
                      <a:endParaRPr lang="en-PK"/>
                    </a:p>
                  </a:txBody>
                  <a:tcPr/>
                </a:tc>
                <a:tc rowSpan="2">
                  <a:txBody>
                    <a:bodyPr/>
                    <a:lstStyle/>
                    <a:p>
                      <a:pPr algn="ctr">
                        <a:lnSpc>
                          <a:spcPct val="115000"/>
                        </a:lnSpc>
                        <a:spcAft>
                          <a:spcPts val="1200"/>
                        </a:spcAft>
                      </a:pPr>
                      <a:r>
                        <a:rPr lang="en-US" sz="1600">
                          <a:effectLst/>
                        </a:rPr>
                        <a:t>1995</a:t>
                      </a:r>
                      <a:endParaRPr lang="en-PK" sz="1600">
                        <a:effectLst/>
                        <a:latin typeface="Times New Roman" panose="02020603050405020304" pitchFamily="18" charset="0"/>
                        <a:ea typeface="Calibri" panose="020F0502020204030204" pitchFamily="34" charset="0"/>
                      </a:endParaRPr>
                    </a:p>
                  </a:txBody>
                  <a:tcPr marL="68580" marR="68580" marT="0" marB="0" anchor="ctr"/>
                </a:tc>
                <a:tc gridSpan="3">
                  <a:txBody>
                    <a:bodyPr/>
                    <a:lstStyle/>
                    <a:p>
                      <a:pPr algn="ctr">
                        <a:lnSpc>
                          <a:spcPct val="115000"/>
                        </a:lnSpc>
                        <a:spcAft>
                          <a:spcPts val="1200"/>
                        </a:spcAft>
                      </a:pPr>
                      <a:r>
                        <a:rPr lang="en-US" sz="1600" dirty="0">
                          <a:effectLst/>
                        </a:rPr>
                        <a:t>2019-20</a:t>
                      </a:r>
                      <a:endParaRPr lang="en-PK" sz="16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PK"/>
                    </a:p>
                  </a:txBody>
                  <a:tcPr/>
                </a:tc>
                <a:tc hMerge="1">
                  <a:txBody>
                    <a:bodyPr/>
                    <a:lstStyle/>
                    <a:p>
                      <a:endParaRPr lang="en-PK"/>
                    </a:p>
                  </a:txBody>
                  <a:tcPr/>
                </a:tc>
                <a:extLst>
                  <a:ext uri="{0D108BD9-81ED-4DB2-BD59-A6C34878D82A}">
                    <a16:rowId xmlns:a16="http://schemas.microsoft.com/office/drawing/2014/main" val="3094811755"/>
                  </a:ext>
                </a:extLst>
              </a:tr>
              <a:tr h="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ctr">
                        <a:lnSpc>
                          <a:spcPct val="115000"/>
                        </a:lnSpc>
                        <a:spcAft>
                          <a:spcPts val="1200"/>
                        </a:spcAft>
                      </a:pPr>
                      <a:r>
                        <a:rPr lang="en-US" sz="1600">
                          <a:effectLst/>
                        </a:rPr>
                        <a:t>Overall Road Network</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Motorways</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National Highways</a:t>
                      </a:r>
                      <a:endParaRPr lang="en-PK" sz="16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093467206"/>
                  </a:ext>
                </a:extLst>
              </a:tr>
              <a:tr h="0">
                <a:tc>
                  <a:txBody>
                    <a:bodyPr/>
                    <a:lstStyle/>
                    <a:p>
                      <a:pPr algn="ctr">
                        <a:lnSpc>
                          <a:spcPct val="115000"/>
                        </a:lnSpc>
                        <a:spcAft>
                          <a:spcPts val="1200"/>
                        </a:spcAft>
                      </a:pPr>
                      <a:r>
                        <a:rPr lang="en-US" sz="1600">
                          <a:effectLst/>
                        </a:rPr>
                        <a:t>1</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Bedford</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53.00</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14.98</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3.80</a:t>
                      </a:r>
                      <a:endParaRPr lang="en-PK"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lnSpc>
                          <a:spcPct val="115000"/>
                        </a:lnSpc>
                        <a:spcAft>
                          <a:spcPts val="1200"/>
                        </a:spcAft>
                      </a:pPr>
                      <a:r>
                        <a:rPr lang="en-US" sz="1600">
                          <a:effectLst/>
                        </a:rPr>
                        <a:t>11.18</a:t>
                      </a:r>
                      <a:endParaRPr lang="en-PK" sz="160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100460215"/>
                  </a:ext>
                </a:extLst>
              </a:tr>
              <a:tr h="0">
                <a:tc>
                  <a:txBody>
                    <a:bodyPr/>
                    <a:lstStyle/>
                    <a:p>
                      <a:pPr algn="ctr">
                        <a:lnSpc>
                          <a:spcPct val="115000"/>
                        </a:lnSpc>
                        <a:spcAft>
                          <a:spcPts val="1200"/>
                        </a:spcAft>
                      </a:pPr>
                      <a:r>
                        <a:rPr lang="en-US" sz="1600">
                          <a:effectLst/>
                        </a:rPr>
                        <a:t>2</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Nissan</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16.00</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10.10</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0.96</a:t>
                      </a:r>
                      <a:endParaRPr lang="en-PK"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lnSpc>
                          <a:spcPct val="115000"/>
                        </a:lnSpc>
                        <a:spcAft>
                          <a:spcPts val="1200"/>
                        </a:spcAft>
                      </a:pPr>
                      <a:r>
                        <a:rPr lang="en-US" sz="1600">
                          <a:effectLst/>
                        </a:rPr>
                        <a:t>9.14</a:t>
                      </a:r>
                      <a:endParaRPr lang="en-PK" sz="160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3559965364"/>
                  </a:ext>
                </a:extLst>
              </a:tr>
              <a:tr h="0">
                <a:tc>
                  <a:txBody>
                    <a:bodyPr/>
                    <a:lstStyle/>
                    <a:p>
                      <a:pPr algn="ctr">
                        <a:lnSpc>
                          <a:spcPct val="115000"/>
                        </a:lnSpc>
                        <a:spcAft>
                          <a:spcPts val="1200"/>
                        </a:spcAft>
                      </a:pPr>
                      <a:r>
                        <a:rPr lang="en-US" sz="1600">
                          <a:effectLst/>
                        </a:rPr>
                        <a:t>3</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Faw</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 </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2.13</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0.07</a:t>
                      </a:r>
                      <a:endParaRPr lang="en-PK"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lnSpc>
                          <a:spcPct val="115000"/>
                        </a:lnSpc>
                        <a:spcAft>
                          <a:spcPts val="1200"/>
                        </a:spcAft>
                      </a:pPr>
                      <a:r>
                        <a:rPr lang="en-US" sz="1600">
                          <a:effectLst/>
                        </a:rPr>
                        <a:t>2.06</a:t>
                      </a:r>
                      <a:endParaRPr lang="en-PK" sz="160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617527953"/>
                  </a:ext>
                </a:extLst>
              </a:tr>
              <a:tr h="0">
                <a:tc>
                  <a:txBody>
                    <a:bodyPr/>
                    <a:lstStyle/>
                    <a:p>
                      <a:pPr algn="ctr">
                        <a:lnSpc>
                          <a:spcPct val="115000"/>
                        </a:lnSpc>
                        <a:spcAft>
                          <a:spcPts val="1200"/>
                        </a:spcAft>
                      </a:pPr>
                      <a:r>
                        <a:rPr lang="en-US" sz="1600">
                          <a:effectLst/>
                        </a:rPr>
                        <a:t>4</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Hino</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23.00</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b="1" dirty="0">
                          <a:effectLst/>
                        </a:rPr>
                        <a:t>65.83</a:t>
                      </a:r>
                      <a:endParaRPr lang="en-PK" sz="16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7.80</a:t>
                      </a:r>
                      <a:endParaRPr lang="en-PK"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lnSpc>
                          <a:spcPct val="115000"/>
                        </a:lnSpc>
                        <a:spcAft>
                          <a:spcPts val="1200"/>
                        </a:spcAft>
                      </a:pPr>
                      <a:r>
                        <a:rPr lang="en-US" sz="1600">
                          <a:effectLst/>
                        </a:rPr>
                        <a:t>58.03</a:t>
                      </a:r>
                      <a:endParaRPr lang="en-PK" sz="160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696157383"/>
                  </a:ext>
                </a:extLst>
              </a:tr>
              <a:tr h="0">
                <a:tc>
                  <a:txBody>
                    <a:bodyPr/>
                    <a:lstStyle/>
                    <a:p>
                      <a:pPr algn="ctr">
                        <a:lnSpc>
                          <a:spcPct val="115000"/>
                        </a:lnSpc>
                        <a:spcAft>
                          <a:spcPts val="1200"/>
                        </a:spcAft>
                      </a:pPr>
                      <a:r>
                        <a:rPr lang="en-US" sz="1600">
                          <a:effectLst/>
                        </a:rPr>
                        <a:t>5</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Isuzu</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5.00</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2.36</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0.83</a:t>
                      </a:r>
                      <a:endParaRPr lang="en-PK"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lnSpc>
                          <a:spcPct val="115000"/>
                        </a:lnSpc>
                        <a:spcAft>
                          <a:spcPts val="1200"/>
                        </a:spcAft>
                      </a:pPr>
                      <a:r>
                        <a:rPr lang="en-US" sz="1600">
                          <a:effectLst/>
                        </a:rPr>
                        <a:t>1.53</a:t>
                      </a:r>
                      <a:endParaRPr lang="en-PK" sz="160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4201873934"/>
                  </a:ext>
                </a:extLst>
              </a:tr>
              <a:tr h="0">
                <a:tc>
                  <a:txBody>
                    <a:bodyPr/>
                    <a:lstStyle/>
                    <a:p>
                      <a:pPr algn="ctr">
                        <a:lnSpc>
                          <a:spcPct val="115000"/>
                        </a:lnSpc>
                        <a:spcAft>
                          <a:spcPts val="1200"/>
                        </a:spcAft>
                      </a:pPr>
                      <a:r>
                        <a:rPr lang="en-US" sz="1600">
                          <a:effectLst/>
                        </a:rPr>
                        <a:t>6</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Mercedes</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 </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1.66</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0.26</a:t>
                      </a:r>
                      <a:endParaRPr lang="en-PK"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lnSpc>
                          <a:spcPct val="115000"/>
                        </a:lnSpc>
                        <a:spcAft>
                          <a:spcPts val="1200"/>
                        </a:spcAft>
                      </a:pPr>
                      <a:r>
                        <a:rPr lang="en-US" sz="1600">
                          <a:effectLst/>
                        </a:rPr>
                        <a:t>1.40</a:t>
                      </a:r>
                      <a:endParaRPr lang="en-PK" sz="160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04397446"/>
                  </a:ext>
                </a:extLst>
              </a:tr>
              <a:tr h="0">
                <a:tc>
                  <a:txBody>
                    <a:bodyPr/>
                    <a:lstStyle/>
                    <a:p>
                      <a:pPr algn="ctr">
                        <a:lnSpc>
                          <a:spcPct val="115000"/>
                        </a:lnSpc>
                        <a:spcAft>
                          <a:spcPts val="1200"/>
                        </a:spcAft>
                      </a:pPr>
                      <a:r>
                        <a:rPr lang="en-US" sz="1600">
                          <a:effectLst/>
                        </a:rPr>
                        <a:t>7</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UD</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 </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1.25</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0.09</a:t>
                      </a:r>
                      <a:endParaRPr lang="en-PK"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lnSpc>
                          <a:spcPct val="115000"/>
                        </a:lnSpc>
                        <a:spcAft>
                          <a:spcPts val="1200"/>
                        </a:spcAft>
                      </a:pPr>
                      <a:r>
                        <a:rPr lang="en-US" sz="1600">
                          <a:effectLst/>
                        </a:rPr>
                        <a:t>1.16</a:t>
                      </a:r>
                      <a:endParaRPr lang="en-PK" sz="160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419628756"/>
                  </a:ext>
                </a:extLst>
              </a:tr>
              <a:tr h="0">
                <a:tc>
                  <a:txBody>
                    <a:bodyPr/>
                    <a:lstStyle/>
                    <a:p>
                      <a:pPr algn="ctr">
                        <a:lnSpc>
                          <a:spcPct val="115000"/>
                        </a:lnSpc>
                        <a:spcAft>
                          <a:spcPts val="1200"/>
                        </a:spcAft>
                      </a:pPr>
                      <a:r>
                        <a:rPr lang="en-US" sz="1600">
                          <a:effectLst/>
                        </a:rPr>
                        <a:t>8</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Others</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3.00</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1.69</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0.28</a:t>
                      </a:r>
                      <a:endParaRPr lang="en-PK"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lnSpc>
                          <a:spcPct val="115000"/>
                        </a:lnSpc>
                        <a:spcAft>
                          <a:spcPts val="1200"/>
                        </a:spcAft>
                      </a:pPr>
                      <a:r>
                        <a:rPr lang="en-US" sz="1600">
                          <a:effectLst/>
                        </a:rPr>
                        <a:t>1.41</a:t>
                      </a:r>
                      <a:endParaRPr lang="en-PK" sz="160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206971008"/>
                  </a:ext>
                </a:extLst>
              </a:tr>
              <a:tr h="0">
                <a:tc gridSpan="2">
                  <a:txBody>
                    <a:bodyPr/>
                    <a:lstStyle/>
                    <a:p>
                      <a:pPr algn="ctr">
                        <a:lnSpc>
                          <a:spcPct val="115000"/>
                        </a:lnSpc>
                        <a:spcAft>
                          <a:spcPts val="1200"/>
                        </a:spcAft>
                      </a:pPr>
                      <a:r>
                        <a:rPr lang="en-US" sz="1600">
                          <a:effectLst/>
                        </a:rPr>
                        <a:t>Total</a:t>
                      </a:r>
                      <a:endParaRPr lang="en-PK" sz="160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PK"/>
                    </a:p>
                  </a:txBody>
                  <a:tcPr/>
                </a:tc>
                <a:tc>
                  <a:txBody>
                    <a:bodyPr/>
                    <a:lstStyle/>
                    <a:p>
                      <a:pPr algn="ctr">
                        <a:lnSpc>
                          <a:spcPct val="115000"/>
                        </a:lnSpc>
                        <a:spcAft>
                          <a:spcPts val="1200"/>
                        </a:spcAft>
                      </a:pPr>
                      <a:r>
                        <a:rPr lang="en-US" sz="1600">
                          <a:effectLst/>
                        </a:rPr>
                        <a:t>100.00</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100.00</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 </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dirty="0">
                          <a:effectLst/>
                        </a:rPr>
                        <a:t> </a:t>
                      </a:r>
                      <a:endParaRPr lang="en-PK" sz="16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141017037"/>
                  </a:ext>
                </a:extLst>
              </a:tr>
            </a:tbl>
          </a:graphicData>
        </a:graphic>
      </p:graphicFrame>
    </p:spTree>
    <p:extLst>
      <p:ext uri="{BB962C8B-B14F-4D97-AF65-F5344CB8AC3E}">
        <p14:creationId xmlns:p14="http://schemas.microsoft.com/office/powerpoint/2010/main" val="457905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SUMMARY OF RESULTS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250163"/>
            <a:ext cx="8717561" cy="464338"/>
          </a:xfrm>
        </p:spPr>
        <p:txBody>
          <a:bodyPr>
            <a:normAutofit/>
          </a:bodyPr>
          <a:lstStyle/>
          <a:p>
            <a:pPr marL="285750" lvl="1" algn="just"/>
            <a:r>
              <a:rPr lang="en-US" sz="1800" dirty="0">
                <a:solidFill>
                  <a:schemeClr val="tx1">
                    <a:lumMod val="85000"/>
                    <a:lumOff val="15000"/>
                  </a:schemeClr>
                </a:solidFill>
                <a:latin typeface="+mj-lt"/>
              </a:rPr>
              <a:t>Distribution of Truck Traffic by Body Type</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12</a:t>
            </a:fld>
            <a:endParaRPr lang="en-US" dirty="0"/>
          </a:p>
        </p:txBody>
      </p:sp>
      <p:graphicFrame>
        <p:nvGraphicFramePr>
          <p:cNvPr id="11" name="Chart 10">
            <a:extLst>
              <a:ext uri="{FF2B5EF4-FFF2-40B4-BE49-F238E27FC236}">
                <a16:creationId xmlns:a16="http://schemas.microsoft.com/office/drawing/2014/main" id="{B9DF3EC6-330A-486D-AC4C-E105334B1E50}"/>
              </a:ext>
            </a:extLst>
          </p:cNvPr>
          <p:cNvGraphicFramePr>
            <a:graphicFrameLocks noChangeAspect="1"/>
          </p:cNvGraphicFramePr>
          <p:nvPr>
            <p:extLst>
              <p:ext uri="{D42A27DB-BD31-4B8C-83A1-F6EECF244321}">
                <p14:modId xmlns:p14="http://schemas.microsoft.com/office/powerpoint/2010/main" val="1564688021"/>
              </p:ext>
            </p:extLst>
          </p:nvPr>
        </p:nvGraphicFramePr>
        <p:xfrm>
          <a:off x="1906364" y="2058970"/>
          <a:ext cx="5305425" cy="35369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8417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SUMMARY OF RESULTS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250163"/>
            <a:ext cx="8717561" cy="464338"/>
          </a:xfrm>
        </p:spPr>
        <p:txBody>
          <a:bodyPr>
            <a:normAutofit/>
          </a:bodyPr>
          <a:lstStyle/>
          <a:p>
            <a:pPr marL="285750" lvl="1" algn="just"/>
            <a:r>
              <a:rPr lang="en-US" sz="1800" dirty="0">
                <a:solidFill>
                  <a:schemeClr val="tx1">
                    <a:lumMod val="85000"/>
                    <a:lumOff val="15000"/>
                  </a:schemeClr>
                </a:solidFill>
                <a:latin typeface="+mj-lt"/>
              </a:rPr>
              <a:t>Distribution of Truck Traffic by Type</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13</a:t>
            </a:fld>
            <a:endParaRPr lang="en-US" dirty="0"/>
          </a:p>
        </p:txBody>
      </p:sp>
      <p:graphicFrame>
        <p:nvGraphicFramePr>
          <p:cNvPr id="13" name="Chart 12">
            <a:extLst>
              <a:ext uri="{FF2B5EF4-FFF2-40B4-BE49-F238E27FC236}">
                <a16:creationId xmlns:a16="http://schemas.microsoft.com/office/drawing/2014/main" id="{B8F49411-8B25-4742-864A-EA2582FBF056}"/>
              </a:ext>
            </a:extLst>
          </p:cNvPr>
          <p:cNvGraphicFramePr>
            <a:graphicFrameLocks noChangeAspect="1"/>
          </p:cNvGraphicFramePr>
          <p:nvPr>
            <p:extLst>
              <p:ext uri="{D42A27DB-BD31-4B8C-83A1-F6EECF244321}">
                <p14:modId xmlns:p14="http://schemas.microsoft.com/office/powerpoint/2010/main" val="688222275"/>
              </p:ext>
            </p:extLst>
          </p:nvPr>
        </p:nvGraphicFramePr>
        <p:xfrm>
          <a:off x="1761875" y="2149595"/>
          <a:ext cx="5620250" cy="33721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8881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2849025" y="3729561"/>
            <a:ext cx="5913975" cy="626053"/>
          </a:xfrm>
        </p:spPr>
        <p:txBody>
          <a:bodyPr>
            <a:normAutofit/>
          </a:bodyPr>
          <a:lstStyle/>
          <a:p>
            <a:pPr algn="r"/>
            <a:r>
              <a:rPr lang="en-US" sz="2800" b="1" dirty="0">
                <a:latin typeface="Bookman Old Style" panose="02050604050505020204" pitchFamily="18" charset="0"/>
              </a:rPr>
              <a:t>MOTORWAYS</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989473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MOTORWAYS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250163"/>
            <a:ext cx="8717561" cy="464338"/>
          </a:xfrm>
        </p:spPr>
        <p:txBody>
          <a:bodyPr>
            <a:normAutofit/>
          </a:bodyPr>
          <a:lstStyle/>
          <a:p>
            <a:pPr marL="285750" lvl="1" algn="just"/>
            <a:r>
              <a:rPr lang="en-US" sz="1800" dirty="0">
                <a:solidFill>
                  <a:schemeClr val="tx1">
                    <a:lumMod val="85000"/>
                    <a:lumOff val="15000"/>
                  </a:schemeClr>
                </a:solidFill>
                <a:latin typeface="+mj-lt"/>
              </a:rPr>
              <a:t>Load distribution on Motorways M-1, M-2 &amp; M-4</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15</a:t>
            </a:fld>
            <a:endParaRPr lang="en-US" dirty="0"/>
          </a:p>
        </p:txBody>
      </p:sp>
      <p:graphicFrame>
        <p:nvGraphicFramePr>
          <p:cNvPr id="4" name="Table 3">
            <a:extLst>
              <a:ext uri="{FF2B5EF4-FFF2-40B4-BE49-F238E27FC236}">
                <a16:creationId xmlns:a16="http://schemas.microsoft.com/office/drawing/2014/main" id="{4334DE65-C467-400A-B8F1-BE70C3ED94C7}"/>
              </a:ext>
            </a:extLst>
          </p:cNvPr>
          <p:cNvGraphicFramePr>
            <a:graphicFrameLocks noGrp="1"/>
          </p:cNvGraphicFramePr>
          <p:nvPr>
            <p:extLst>
              <p:ext uri="{D42A27DB-BD31-4B8C-83A1-F6EECF244321}">
                <p14:modId xmlns:p14="http://schemas.microsoft.com/office/powerpoint/2010/main" val="500807805"/>
              </p:ext>
            </p:extLst>
          </p:nvPr>
        </p:nvGraphicFramePr>
        <p:xfrm>
          <a:off x="346517" y="1714501"/>
          <a:ext cx="8571341" cy="4617847"/>
        </p:xfrm>
        <a:graphic>
          <a:graphicData uri="http://schemas.openxmlformats.org/drawingml/2006/table">
            <a:tbl>
              <a:tblPr firstRow="1" firstCol="1" bandRow="1">
                <a:tableStyleId>{7DF18680-E054-41AD-8BC1-D1AEF772440D}</a:tableStyleId>
              </a:tblPr>
              <a:tblGrid>
                <a:gridCol w="1396887">
                  <a:extLst>
                    <a:ext uri="{9D8B030D-6E8A-4147-A177-3AD203B41FA5}">
                      <a16:colId xmlns:a16="http://schemas.microsoft.com/office/drawing/2014/main" val="3792794089"/>
                    </a:ext>
                  </a:extLst>
                </a:gridCol>
                <a:gridCol w="1199821">
                  <a:extLst>
                    <a:ext uri="{9D8B030D-6E8A-4147-A177-3AD203B41FA5}">
                      <a16:colId xmlns:a16="http://schemas.microsoft.com/office/drawing/2014/main" val="2491708872"/>
                    </a:ext>
                  </a:extLst>
                </a:gridCol>
                <a:gridCol w="1066800">
                  <a:extLst>
                    <a:ext uri="{9D8B030D-6E8A-4147-A177-3AD203B41FA5}">
                      <a16:colId xmlns:a16="http://schemas.microsoft.com/office/drawing/2014/main" val="1599696096"/>
                    </a:ext>
                  </a:extLst>
                </a:gridCol>
                <a:gridCol w="1586441">
                  <a:extLst>
                    <a:ext uri="{9D8B030D-6E8A-4147-A177-3AD203B41FA5}">
                      <a16:colId xmlns:a16="http://schemas.microsoft.com/office/drawing/2014/main" val="1978403370"/>
                    </a:ext>
                  </a:extLst>
                </a:gridCol>
                <a:gridCol w="814681">
                  <a:extLst>
                    <a:ext uri="{9D8B030D-6E8A-4147-A177-3AD203B41FA5}">
                      <a16:colId xmlns:a16="http://schemas.microsoft.com/office/drawing/2014/main" val="3793775612"/>
                    </a:ext>
                  </a:extLst>
                </a:gridCol>
                <a:gridCol w="846015">
                  <a:extLst>
                    <a:ext uri="{9D8B030D-6E8A-4147-A177-3AD203B41FA5}">
                      <a16:colId xmlns:a16="http://schemas.microsoft.com/office/drawing/2014/main" val="1978446784"/>
                    </a:ext>
                  </a:extLst>
                </a:gridCol>
                <a:gridCol w="846015">
                  <a:extLst>
                    <a:ext uri="{9D8B030D-6E8A-4147-A177-3AD203B41FA5}">
                      <a16:colId xmlns:a16="http://schemas.microsoft.com/office/drawing/2014/main" val="2030016307"/>
                    </a:ext>
                  </a:extLst>
                </a:gridCol>
                <a:gridCol w="814681">
                  <a:extLst>
                    <a:ext uri="{9D8B030D-6E8A-4147-A177-3AD203B41FA5}">
                      <a16:colId xmlns:a16="http://schemas.microsoft.com/office/drawing/2014/main" val="533419583"/>
                    </a:ext>
                  </a:extLst>
                </a:gridCol>
              </a:tblGrid>
              <a:tr h="210185">
                <a:tc>
                  <a:txBody>
                    <a:bodyPr/>
                    <a:lstStyle/>
                    <a:p>
                      <a:pPr algn="ctr">
                        <a:lnSpc>
                          <a:spcPct val="115000"/>
                        </a:lnSpc>
                        <a:spcAft>
                          <a:spcPts val="1200"/>
                        </a:spcAft>
                      </a:pPr>
                      <a:r>
                        <a:rPr lang="en-US" sz="1100">
                          <a:effectLst/>
                        </a:rPr>
                        <a:t>Sr. No.</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Axle Configuration</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Permissible Load Limits</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Parameters</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Average</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M-1</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M-2</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M-4</a:t>
                      </a:r>
                      <a:endParaRPr lang="en-PK" sz="1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044142817"/>
                  </a:ext>
                </a:extLst>
              </a:tr>
              <a:tr h="0">
                <a:tc rowSpan="4">
                  <a:txBody>
                    <a:bodyPr/>
                    <a:lstStyle/>
                    <a:p>
                      <a:pPr algn="ctr">
                        <a:lnSpc>
                          <a:spcPct val="115000"/>
                        </a:lnSpc>
                        <a:spcAft>
                          <a:spcPts val="1200"/>
                        </a:spcAft>
                      </a:pPr>
                      <a:r>
                        <a:rPr lang="en-US" sz="1100" dirty="0">
                          <a:effectLst/>
                        </a:rPr>
                        <a:t>1</a:t>
                      </a:r>
                      <a:endParaRPr lang="en-PK" sz="1100" dirty="0">
                        <a:effectLst/>
                        <a:latin typeface="Times New Roman" panose="02020603050405020304" pitchFamily="18" charset="0"/>
                        <a:ea typeface="Calibri" panose="020F0502020204030204" pitchFamily="34" charset="0"/>
                      </a:endParaRPr>
                    </a:p>
                  </a:txBody>
                  <a:tcPr marL="68580" marR="68580" marT="0" marB="0" anchor="ctr"/>
                </a:tc>
                <a:tc rowSpan="4">
                  <a:txBody>
                    <a:bodyPr/>
                    <a:lstStyle/>
                    <a:p>
                      <a:pPr algn="just">
                        <a:lnSpc>
                          <a:spcPct val="115000"/>
                        </a:lnSpc>
                        <a:spcAft>
                          <a:spcPts val="1200"/>
                        </a:spcAft>
                      </a:pPr>
                      <a:r>
                        <a:rPr lang="en-US" sz="1100">
                          <a:effectLst/>
                        </a:rPr>
                        <a:t>2 Axle Single</a:t>
                      </a:r>
                      <a:endParaRPr lang="en-PK" sz="1100">
                        <a:effectLst/>
                        <a:latin typeface="Times New Roman" panose="02020603050405020304" pitchFamily="18" charset="0"/>
                        <a:ea typeface="Calibri" panose="020F0502020204030204" pitchFamily="34" charset="0"/>
                      </a:endParaRPr>
                    </a:p>
                  </a:txBody>
                  <a:tcPr marL="68580" marR="68580" marT="0" marB="0" anchor="ctr"/>
                </a:tc>
                <a:tc rowSpan="4">
                  <a:txBody>
                    <a:bodyPr/>
                    <a:lstStyle/>
                    <a:p>
                      <a:pPr algn="ctr">
                        <a:lnSpc>
                          <a:spcPct val="115000"/>
                        </a:lnSpc>
                        <a:spcAft>
                          <a:spcPts val="1200"/>
                        </a:spcAft>
                      </a:pPr>
                      <a:r>
                        <a:rPr lang="en-US" sz="1100">
                          <a:effectLst/>
                        </a:rPr>
                        <a:t>17.5</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100">
                          <a:effectLst/>
                        </a:rPr>
                        <a:t>Min. Load (Tons)</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7.02</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7.03</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7.02</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7.02</a:t>
                      </a:r>
                      <a:endParaRPr lang="en-PK" sz="1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387544438"/>
                  </a:ext>
                </a:extLst>
              </a:tr>
              <a:tr h="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1100">
                          <a:effectLst/>
                        </a:rPr>
                        <a:t>Max. Load (Tons)</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37.67</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37.67</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30.68</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26.30</a:t>
                      </a:r>
                      <a:endParaRPr lang="en-PK" sz="1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56563741"/>
                  </a:ext>
                </a:extLst>
              </a:tr>
              <a:tr h="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1100">
                          <a:effectLst/>
                        </a:rPr>
                        <a:t>Avg. Load (Tons)</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14.07</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14.90</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12.96</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14.17</a:t>
                      </a:r>
                      <a:endParaRPr lang="en-PK" sz="1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932482059"/>
                  </a:ext>
                </a:extLst>
              </a:tr>
              <a:tr h="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1100" b="1" dirty="0">
                          <a:effectLst/>
                        </a:rPr>
                        <a:t>%age Overloading</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9.31</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14.67%</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5.06%</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6.35%</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79529576"/>
                  </a:ext>
                </a:extLst>
              </a:tr>
              <a:tr h="0">
                <a:tc rowSpan="4">
                  <a:txBody>
                    <a:bodyPr/>
                    <a:lstStyle/>
                    <a:p>
                      <a:pPr algn="ctr">
                        <a:lnSpc>
                          <a:spcPct val="115000"/>
                        </a:lnSpc>
                        <a:spcAft>
                          <a:spcPts val="1200"/>
                        </a:spcAft>
                      </a:pPr>
                      <a:r>
                        <a:rPr lang="en-US" sz="1100">
                          <a:effectLst/>
                        </a:rPr>
                        <a:t>2</a:t>
                      </a:r>
                      <a:endParaRPr lang="en-PK" sz="1100">
                        <a:effectLst/>
                        <a:latin typeface="Times New Roman" panose="02020603050405020304" pitchFamily="18" charset="0"/>
                        <a:ea typeface="Calibri" panose="020F0502020204030204" pitchFamily="34" charset="0"/>
                      </a:endParaRPr>
                    </a:p>
                  </a:txBody>
                  <a:tcPr marL="68580" marR="68580" marT="0" marB="0" anchor="ctr"/>
                </a:tc>
                <a:tc rowSpan="4">
                  <a:txBody>
                    <a:bodyPr/>
                    <a:lstStyle/>
                    <a:p>
                      <a:pPr algn="just">
                        <a:lnSpc>
                          <a:spcPct val="115000"/>
                        </a:lnSpc>
                        <a:spcAft>
                          <a:spcPts val="1200"/>
                        </a:spcAft>
                      </a:pPr>
                      <a:r>
                        <a:rPr lang="en-US" sz="1100">
                          <a:effectLst/>
                        </a:rPr>
                        <a:t>3 Axle Tandem</a:t>
                      </a:r>
                      <a:endParaRPr lang="en-PK" sz="1100">
                        <a:effectLst/>
                        <a:latin typeface="Times New Roman" panose="02020603050405020304" pitchFamily="18" charset="0"/>
                        <a:ea typeface="Calibri" panose="020F0502020204030204" pitchFamily="34" charset="0"/>
                      </a:endParaRPr>
                    </a:p>
                  </a:txBody>
                  <a:tcPr marL="68580" marR="68580" marT="0" marB="0" anchor="ctr"/>
                </a:tc>
                <a:tc rowSpan="4">
                  <a:txBody>
                    <a:bodyPr/>
                    <a:lstStyle/>
                    <a:p>
                      <a:pPr algn="ctr">
                        <a:lnSpc>
                          <a:spcPct val="115000"/>
                        </a:lnSpc>
                        <a:spcAft>
                          <a:spcPts val="1200"/>
                        </a:spcAft>
                      </a:pPr>
                      <a:r>
                        <a:rPr lang="en-US" sz="1100">
                          <a:effectLst/>
                        </a:rPr>
                        <a:t>27.5</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100">
                          <a:effectLst/>
                        </a:rPr>
                        <a:t>Min. Load (Tons)</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11.54</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11.54</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12.65</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11.60</a:t>
                      </a:r>
                      <a:endParaRPr lang="en-PK" sz="1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224565495"/>
                  </a:ext>
                </a:extLst>
              </a:tr>
              <a:tr h="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1100">
                          <a:effectLst/>
                        </a:rPr>
                        <a:t>Max. Load (Tons)</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59.49</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56.07</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59.49</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37.89</a:t>
                      </a:r>
                      <a:endParaRPr lang="en-PK" sz="1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163753430"/>
                  </a:ext>
                </a:extLst>
              </a:tr>
              <a:tr h="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1100">
                          <a:effectLst/>
                        </a:rPr>
                        <a:t>Avg. Load (Tons)</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23.82</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23.63</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23.52</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24.34</a:t>
                      </a:r>
                      <a:endParaRPr lang="en-PK" sz="1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252624630"/>
                  </a:ext>
                </a:extLst>
              </a:tr>
              <a:tr h="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1100" b="1" dirty="0">
                          <a:effectLst/>
                        </a:rPr>
                        <a:t>%age Overloading</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11.85</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10.82%</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18.75%</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4.42%</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200947308"/>
                  </a:ext>
                </a:extLst>
              </a:tr>
              <a:tr h="0">
                <a:tc rowSpan="4">
                  <a:txBody>
                    <a:bodyPr/>
                    <a:lstStyle/>
                    <a:p>
                      <a:pPr algn="ctr">
                        <a:lnSpc>
                          <a:spcPct val="115000"/>
                        </a:lnSpc>
                        <a:spcAft>
                          <a:spcPts val="1200"/>
                        </a:spcAft>
                      </a:pPr>
                      <a:r>
                        <a:rPr lang="en-US" sz="1100">
                          <a:effectLst/>
                        </a:rPr>
                        <a:t>3</a:t>
                      </a:r>
                      <a:endParaRPr lang="en-PK" sz="1100">
                        <a:effectLst/>
                        <a:latin typeface="Times New Roman" panose="02020603050405020304" pitchFamily="18" charset="0"/>
                        <a:ea typeface="Calibri" panose="020F0502020204030204" pitchFamily="34" charset="0"/>
                      </a:endParaRPr>
                    </a:p>
                  </a:txBody>
                  <a:tcPr marL="68580" marR="68580" marT="0" marB="0" anchor="ctr"/>
                </a:tc>
                <a:tc rowSpan="4">
                  <a:txBody>
                    <a:bodyPr/>
                    <a:lstStyle/>
                    <a:p>
                      <a:pPr algn="just">
                        <a:lnSpc>
                          <a:spcPct val="115000"/>
                        </a:lnSpc>
                        <a:spcAft>
                          <a:spcPts val="1200"/>
                        </a:spcAft>
                      </a:pPr>
                      <a:r>
                        <a:rPr lang="en-US" sz="1100">
                          <a:effectLst/>
                        </a:rPr>
                        <a:t>4 Axle Single Tandem</a:t>
                      </a:r>
                      <a:endParaRPr lang="en-PK" sz="1100">
                        <a:effectLst/>
                        <a:latin typeface="Times New Roman" panose="02020603050405020304" pitchFamily="18" charset="0"/>
                        <a:ea typeface="Calibri" panose="020F0502020204030204" pitchFamily="34" charset="0"/>
                      </a:endParaRPr>
                    </a:p>
                  </a:txBody>
                  <a:tcPr marL="68580" marR="68580" marT="0" marB="0" anchor="ctr"/>
                </a:tc>
                <a:tc rowSpan="4">
                  <a:txBody>
                    <a:bodyPr/>
                    <a:lstStyle/>
                    <a:p>
                      <a:pPr algn="ctr">
                        <a:lnSpc>
                          <a:spcPct val="115000"/>
                        </a:lnSpc>
                        <a:spcAft>
                          <a:spcPts val="1200"/>
                        </a:spcAft>
                      </a:pPr>
                      <a:r>
                        <a:rPr lang="en-US" sz="1100">
                          <a:effectLst/>
                        </a:rPr>
                        <a:t>39.5</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100">
                          <a:effectLst/>
                        </a:rPr>
                        <a:t>Min. Load (Tons)</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19.02</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19.65</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20.00</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19.02</a:t>
                      </a:r>
                      <a:endParaRPr lang="en-PK" sz="1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221121930"/>
                  </a:ext>
                </a:extLst>
              </a:tr>
              <a:tr h="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1100">
                          <a:effectLst/>
                        </a:rPr>
                        <a:t>Max. Load (Tons)</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74.41</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45.88</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50.56</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74.41</a:t>
                      </a:r>
                      <a:endParaRPr lang="en-PK" sz="1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270715029"/>
                  </a:ext>
                </a:extLst>
              </a:tr>
              <a:tr h="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1100">
                          <a:effectLst/>
                        </a:rPr>
                        <a:t>Avg. Load (Tons)</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31.40</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32.02</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29.68</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33.72</a:t>
                      </a:r>
                      <a:endParaRPr lang="en-PK" sz="1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315404843"/>
                  </a:ext>
                </a:extLst>
              </a:tr>
              <a:tr h="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1100" b="1" dirty="0">
                          <a:effectLst/>
                        </a:rPr>
                        <a:t>%age Overloading</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4.54</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6.54%</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1.35%</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7.77%</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86127856"/>
                  </a:ext>
                </a:extLst>
              </a:tr>
              <a:tr h="0">
                <a:tc rowSpan="4">
                  <a:txBody>
                    <a:bodyPr/>
                    <a:lstStyle/>
                    <a:p>
                      <a:pPr algn="ctr">
                        <a:lnSpc>
                          <a:spcPct val="115000"/>
                        </a:lnSpc>
                        <a:spcAft>
                          <a:spcPts val="1200"/>
                        </a:spcAft>
                      </a:pPr>
                      <a:r>
                        <a:rPr lang="en-US" sz="1100">
                          <a:effectLst/>
                        </a:rPr>
                        <a:t>4</a:t>
                      </a:r>
                      <a:endParaRPr lang="en-PK" sz="1100">
                        <a:effectLst/>
                        <a:latin typeface="Times New Roman" panose="02020603050405020304" pitchFamily="18" charset="0"/>
                        <a:ea typeface="Calibri" panose="020F0502020204030204" pitchFamily="34" charset="0"/>
                      </a:endParaRPr>
                    </a:p>
                  </a:txBody>
                  <a:tcPr marL="68580" marR="68580" marT="0" marB="0" anchor="ctr"/>
                </a:tc>
                <a:tc rowSpan="4">
                  <a:txBody>
                    <a:bodyPr/>
                    <a:lstStyle/>
                    <a:p>
                      <a:pPr algn="just">
                        <a:lnSpc>
                          <a:spcPct val="115000"/>
                        </a:lnSpc>
                        <a:spcAft>
                          <a:spcPts val="1200"/>
                        </a:spcAft>
                      </a:pPr>
                      <a:r>
                        <a:rPr lang="en-US" sz="1100">
                          <a:effectLst/>
                        </a:rPr>
                        <a:t>5 Axle Single Tridem</a:t>
                      </a:r>
                      <a:endParaRPr lang="en-PK" sz="1100">
                        <a:effectLst/>
                        <a:latin typeface="Times New Roman" panose="02020603050405020304" pitchFamily="18" charset="0"/>
                        <a:ea typeface="Calibri" panose="020F0502020204030204" pitchFamily="34" charset="0"/>
                      </a:endParaRPr>
                    </a:p>
                  </a:txBody>
                  <a:tcPr marL="68580" marR="68580" marT="0" marB="0" anchor="ctr"/>
                </a:tc>
                <a:tc rowSpan="4">
                  <a:txBody>
                    <a:bodyPr/>
                    <a:lstStyle/>
                    <a:p>
                      <a:pPr algn="ctr">
                        <a:lnSpc>
                          <a:spcPct val="115000"/>
                        </a:lnSpc>
                        <a:spcAft>
                          <a:spcPts val="1200"/>
                        </a:spcAft>
                      </a:pPr>
                      <a:r>
                        <a:rPr lang="en-US" sz="1100">
                          <a:effectLst/>
                        </a:rPr>
                        <a:t>48.5</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100">
                          <a:effectLst/>
                        </a:rPr>
                        <a:t>Min. Load (Tons)</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24.49</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31.20</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24.49</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38.51</a:t>
                      </a:r>
                      <a:endParaRPr lang="en-PK" sz="1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745045836"/>
                  </a:ext>
                </a:extLst>
              </a:tr>
              <a:tr h="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1100">
                          <a:effectLst/>
                        </a:rPr>
                        <a:t>Max. Load (Tons)</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75.26</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59.66</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75.26</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47.30</a:t>
                      </a:r>
                      <a:endParaRPr lang="en-PK" sz="1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094379061"/>
                  </a:ext>
                </a:extLst>
              </a:tr>
              <a:tr h="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1100">
                          <a:effectLst/>
                        </a:rPr>
                        <a:t>Avg. Load (Tons)</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38.56</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41.13</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37.06</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43.22</a:t>
                      </a:r>
                      <a:endParaRPr lang="en-PK" sz="1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586843007"/>
                  </a:ext>
                </a:extLst>
              </a:tr>
              <a:tr h="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1100" b="1" dirty="0">
                          <a:effectLst/>
                        </a:rPr>
                        <a:t>%age Overloading</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4.04</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7.69%</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3.03%</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0.00%</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968002918"/>
                  </a:ext>
                </a:extLst>
              </a:tr>
              <a:tr h="0">
                <a:tc rowSpan="4">
                  <a:txBody>
                    <a:bodyPr/>
                    <a:lstStyle/>
                    <a:p>
                      <a:pPr algn="ctr">
                        <a:lnSpc>
                          <a:spcPct val="115000"/>
                        </a:lnSpc>
                        <a:spcAft>
                          <a:spcPts val="1200"/>
                        </a:spcAft>
                      </a:pPr>
                      <a:r>
                        <a:rPr lang="en-US" sz="1100">
                          <a:effectLst/>
                        </a:rPr>
                        <a:t>5</a:t>
                      </a:r>
                      <a:endParaRPr lang="en-PK" sz="1100">
                        <a:effectLst/>
                        <a:latin typeface="Times New Roman" panose="02020603050405020304" pitchFamily="18" charset="0"/>
                        <a:ea typeface="Calibri" panose="020F0502020204030204" pitchFamily="34" charset="0"/>
                      </a:endParaRPr>
                    </a:p>
                  </a:txBody>
                  <a:tcPr marL="68580" marR="68580" marT="0" marB="0" anchor="ctr"/>
                </a:tc>
                <a:tc rowSpan="4">
                  <a:txBody>
                    <a:bodyPr/>
                    <a:lstStyle/>
                    <a:p>
                      <a:pPr algn="just">
                        <a:lnSpc>
                          <a:spcPct val="115000"/>
                        </a:lnSpc>
                        <a:spcAft>
                          <a:spcPts val="1200"/>
                        </a:spcAft>
                      </a:pPr>
                      <a:r>
                        <a:rPr lang="en-US" sz="1100">
                          <a:effectLst/>
                        </a:rPr>
                        <a:t>5 Axle Tandem Tandem</a:t>
                      </a:r>
                      <a:endParaRPr lang="en-PK" sz="1100">
                        <a:effectLst/>
                        <a:latin typeface="Times New Roman" panose="02020603050405020304" pitchFamily="18" charset="0"/>
                        <a:ea typeface="Calibri" panose="020F0502020204030204" pitchFamily="34" charset="0"/>
                      </a:endParaRPr>
                    </a:p>
                  </a:txBody>
                  <a:tcPr marL="68580" marR="68580" marT="0" marB="0" anchor="ctr"/>
                </a:tc>
                <a:tc rowSpan="4">
                  <a:txBody>
                    <a:bodyPr/>
                    <a:lstStyle/>
                    <a:p>
                      <a:pPr algn="ctr">
                        <a:lnSpc>
                          <a:spcPct val="115000"/>
                        </a:lnSpc>
                        <a:spcAft>
                          <a:spcPts val="1200"/>
                        </a:spcAft>
                      </a:pPr>
                      <a:r>
                        <a:rPr lang="en-US" sz="1100">
                          <a:effectLst/>
                        </a:rPr>
                        <a:t>49.5</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100">
                          <a:effectLst/>
                        </a:rPr>
                        <a:t>Min. Load (Tons)</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21.85</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41.22</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24.79</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21.85</a:t>
                      </a:r>
                      <a:endParaRPr lang="en-PK" sz="1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739132739"/>
                  </a:ext>
                </a:extLst>
              </a:tr>
              <a:tr h="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1100">
                          <a:effectLst/>
                        </a:rPr>
                        <a:t>Max. Load (Tons)</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68.34</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53.02</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48.83</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68.34</a:t>
                      </a:r>
                      <a:endParaRPr lang="en-PK" sz="1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4110952728"/>
                  </a:ext>
                </a:extLst>
              </a:tr>
              <a:tr h="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1100">
                          <a:effectLst/>
                        </a:rPr>
                        <a:t>Avg. Load (Tons)</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40.54</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46.64</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36.05</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46.79</a:t>
                      </a:r>
                      <a:endParaRPr lang="en-PK" sz="1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24277496"/>
                  </a:ext>
                </a:extLst>
              </a:tr>
              <a:tr h="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1100" b="1" dirty="0">
                          <a:effectLst/>
                        </a:rPr>
                        <a:t>%age Overloading</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9.68</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25.00%</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0.00%</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22.22%</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084519758"/>
                  </a:ext>
                </a:extLst>
              </a:tr>
              <a:tr h="0">
                <a:tc rowSpan="4">
                  <a:txBody>
                    <a:bodyPr/>
                    <a:lstStyle/>
                    <a:p>
                      <a:pPr algn="ctr">
                        <a:lnSpc>
                          <a:spcPct val="115000"/>
                        </a:lnSpc>
                        <a:spcAft>
                          <a:spcPts val="1200"/>
                        </a:spcAft>
                      </a:pPr>
                      <a:r>
                        <a:rPr lang="en-US" sz="1100">
                          <a:effectLst/>
                        </a:rPr>
                        <a:t>6</a:t>
                      </a:r>
                      <a:endParaRPr lang="en-PK" sz="1100">
                        <a:effectLst/>
                        <a:latin typeface="Times New Roman" panose="02020603050405020304" pitchFamily="18" charset="0"/>
                        <a:ea typeface="Calibri" panose="020F0502020204030204" pitchFamily="34" charset="0"/>
                      </a:endParaRPr>
                    </a:p>
                  </a:txBody>
                  <a:tcPr marL="68580" marR="68580" marT="0" marB="0" anchor="ctr"/>
                </a:tc>
                <a:tc rowSpan="4">
                  <a:txBody>
                    <a:bodyPr/>
                    <a:lstStyle/>
                    <a:p>
                      <a:pPr algn="just">
                        <a:lnSpc>
                          <a:spcPct val="115000"/>
                        </a:lnSpc>
                        <a:spcAft>
                          <a:spcPts val="1200"/>
                        </a:spcAft>
                      </a:pPr>
                      <a:r>
                        <a:rPr lang="en-US" sz="1100">
                          <a:effectLst/>
                        </a:rPr>
                        <a:t>6 Axle Tandem Tridem</a:t>
                      </a:r>
                      <a:endParaRPr lang="en-PK" sz="1100">
                        <a:effectLst/>
                        <a:latin typeface="Times New Roman" panose="02020603050405020304" pitchFamily="18" charset="0"/>
                        <a:ea typeface="Calibri" panose="020F0502020204030204" pitchFamily="34" charset="0"/>
                      </a:endParaRPr>
                    </a:p>
                  </a:txBody>
                  <a:tcPr marL="68580" marR="68580" marT="0" marB="0" anchor="ctr"/>
                </a:tc>
                <a:tc rowSpan="4">
                  <a:txBody>
                    <a:bodyPr/>
                    <a:lstStyle/>
                    <a:p>
                      <a:pPr algn="ctr">
                        <a:lnSpc>
                          <a:spcPct val="115000"/>
                        </a:lnSpc>
                        <a:spcAft>
                          <a:spcPts val="1200"/>
                        </a:spcAft>
                      </a:pPr>
                      <a:r>
                        <a:rPr lang="en-US" sz="1100">
                          <a:effectLst/>
                        </a:rPr>
                        <a:t>58.5</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100">
                          <a:effectLst/>
                        </a:rPr>
                        <a:t>Min. Load (Tons)</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22.77</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25.80</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23.53</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22.77</a:t>
                      </a:r>
                      <a:endParaRPr lang="en-PK" sz="1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90804671"/>
                  </a:ext>
                </a:extLst>
              </a:tr>
              <a:tr h="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1100">
                          <a:effectLst/>
                        </a:rPr>
                        <a:t>Max. Load (Tons)</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95.00</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70.10</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60.87</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95.00</a:t>
                      </a:r>
                      <a:endParaRPr lang="en-PK" sz="1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128708529"/>
                  </a:ext>
                </a:extLst>
              </a:tr>
              <a:tr h="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1100">
                          <a:effectLst/>
                        </a:rPr>
                        <a:t>Avg. Load (Tons)</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49.40</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54.24</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44.14</a:t>
                      </a:r>
                      <a:endParaRPr lang="en-PK" sz="1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a:effectLst/>
                        </a:rPr>
                        <a:t>48.57</a:t>
                      </a:r>
                      <a:endParaRPr lang="en-PK" sz="1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704135844"/>
                  </a:ext>
                </a:extLst>
              </a:tr>
              <a:tr h="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1100" b="1" dirty="0">
                          <a:effectLst/>
                        </a:rPr>
                        <a:t>%age Overloading</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7.99</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9.32%</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8.33%</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100" b="1" dirty="0">
                          <a:effectLst/>
                        </a:rPr>
                        <a:t>7.42%</a:t>
                      </a:r>
                      <a:endParaRPr lang="en-PK" sz="1100" b="1"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484056893"/>
                  </a:ext>
                </a:extLst>
              </a:tr>
            </a:tbl>
          </a:graphicData>
        </a:graphic>
      </p:graphicFrame>
    </p:spTree>
    <p:extLst>
      <p:ext uri="{BB962C8B-B14F-4D97-AF65-F5344CB8AC3E}">
        <p14:creationId xmlns:p14="http://schemas.microsoft.com/office/powerpoint/2010/main" val="3213773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MOTORWAYS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059663"/>
            <a:ext cx="8717561" cy="464338"/>
          </a:xfrm>
        </p:spPr>
        <p:txBody>
          <a:bodyPr>
            <a:normAutofit/>
          </a:bodyPr>
          <a:lstStyle/>
          <a:p>
            <a:pPr marL="285750" lvl="1" algn="just"/>
            <a:r>
              <a:rPr lang="en-US" sz="1800" dirty="0">
                <a:solidFill>
                  <a:schemeClr val="tx1">
                    <a:lumMod val="85000"/>
                    <a:lumOff val="15000"/>
                  </a:schemeClr>
                </a:solidFill>
                <a:latin typeface="+mj-lt"/>
              </a:rPr>
              <a:t>Rear Axle Load Spectra on Motorways</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16</a:t>
            </a:fld>
            <a:endParaRPr lang="en-US" dirty="0"/>
          </a:p>
        </p:txBody>
      </p:sp>
      <p:graphicFrame>
        <p:nvGraphicFramePr>
          <p:cNvPr id="5" name="Table 4">
            <a:extLst>
              <a:ext uri="{FF2B5EF4-FFF2-40B4-BE49-F238E27FC236}">
                <a16:creationId xmlns:a16="http://schemas.microsoft.com/office/drawing/2014/main" id="{B9FC1E14-5498-4F4E-AD5E-9BB8290D02CD}"/>
              </a:ext>
            </a:extLst>
          </p:cNvPr>
          <p:cNvGraphicFramePr>
            <a:graphicFrameLocks noGrp="1"/>
          </p:cNvGraphicFramePr>
          <p:nvPr>
            <p:extLst>
              <p:ext uri="{D42A27DB-BD31-4B8C-83A1-F6EECF244321}">
                <p14:modId xmlns:p14="http://schemas.microsoft.com/office/powerpoint/2010/main" val="693418570"/>
              </p:ext>
            </p:extLst>
          </p:nvPr>
        </p:nvGraphicFramePr>
        <p:xfrm>
          <a:off x="346517" y="1435604"/>
          <a:ext cx="8597189" cy="3460246"/>
        </p:xfrm>
        <a:graphic>
          <a:graphicData uri="http://schemas.openxmlformats.org/drawingml/2006/table">
            <a:tbl>
              <a:tblPr firstRow="1" firstCol="1" bandRow="1">
                <a:tableStyleId>{7DF18680-E054-41AD-8BC1-D1AEF772440D}</a:tableStyleId>
              </a:tblPr>
              <a:tblGrid>
                <a:gridCol w="1045732">
                  <a:extLst>
                    <a:ext uri="{9D8B030D-6E8A-4147-A177-3AD203B41FA5}">
                      <a16:colId xmlns:a16="http://schemas.microsoft.com/office/drawing/2014/main" val="4192540558"/>
                    </a:ext>
                  </a:extLst>
                </a:gridCol>
                <a:gridCol w="2141526">
                  <a:extLst>
                    <a:ext uri="{9D8B030D-6E8A-4147-A177-3AD203B41FA5}">
                      <a16:colId xmlns:a16="http://schemas.microsoft.com/office/drawing/2014/main" val="737950263"/>
                    </a:ext>
                  </a:extLst>
                </a:gridCol>
                <a:gridCol w="1123950">
                  <a:extLst>
                    <a:ext uri="{9D8B030D-6E8A-4147-A177-3AD203B41FA5}">
                      <a16:colId xmlns:a16="http://schemas.microsoft.com/office/drawing/2014/main" val="4025417111"/>
                    </a:ext>
                  </a:extLst>
                </a:gridCol>
                <a:gridCol w="1304925">
                  <a:extLst>
                    <a:ext uri="{9D8B030D-6E8A-4147-A177-3AD203B41FA5}">
                      <a16:colId xmlns:a16="http://schemas.microsoft.com/office/drawing/2014/main" val="2704452920"/>
                    </a:ext>
                  </a:extLst>
                </a:gridCol>
                <a:gridCol w="1381125">
                  <a:extLst>
                    <a:ext uri="{9D8B030D-6E8A-4147-A177-3AD203B41FA5}">
                      <a16:colId xmlns:a16="http://schemas.microsoft.com/office/drawing/2014/main" val="1637484742"/>
                    </a:ext>
                  </a:extLst>
                </a:gridCol>
                <a:gridCol w="1599931">
                  <a:extLst>
                    <a:ext uri="{9D8B030D-6E8A-4147-A177-3AD203B41FA5}">
                      <a16:colId xmlns:a16="http://schemas.microsoft.com/office/drawing/2014/main" val="1776634170"/>
                    </a:ext>
                  </a:extLst>
                </a:gridCol>
              </a:tblGrid>
              <a:tr h="822469">
                <a:tc>
                  <a:txBody>
                    <a:bodyPr/>
                    <a:lstStyle/>
                    <a:p>
                      <a:pPr algn="ctr">
                        <a:lnSpc>
                          <a:spcPct val="115000"/>
                        </a:lnSpc>
                        <a:spcAft>
                          <a:spcPts val="1200"/>
                        </a:spcAft>
                      </a:pPr>
                      <a:r>
                        <a:rPr lang="en-US" sz="1400">
                          <a:effectLst/>
                        </a:rPr>
                        <a:t>Sr. No.</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Range</a:t>
                      </a:r>
                      <a:br>
                        <a:rPr lang="en-US" sz="1400">
                          <a:effectLst/>
                        </a:rPr>
                      </a:br>
                      <a:r>
                        <a:rPr lang="en-US" sz="1400">
                          <a:effectLst/>
                        </a:rPr>
                        <a:t>(Tonnes)</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Total</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dirty="0">
                          <a:effectLst/>
                        </a:rPr>
                        <a:t>Percentage</a:t>
                      </a:r>
                      <a:endParaRPr lang="en-PK" sz="1400" dirty="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r>
                        <a:rPr lang="en-US" sz="1400" dirty="0">
                          <a:effectLst/>
                        </a:rPr>
                        <a:t>Cum. Percentage</a:t>
                      </a:r>
                      <a:endParaRPr lang="en-PK" dirty="0"/>
                    </a:p>
                  </a:txBody>
                  <a:tcPr marL="47974" marR="47974" marT="0" marB="0" anchor="ctr"/>
                </a:tc>
                <a:tc>
                  <a:txBody>
                    <a:bodyPr/>
                    <a:lstStyle/>
                    <a:p>
                      <a:pPr algn="ctr"/>
                      <a:r>
                        <a:rPr lang="en-US" sz="1400" dirty="0">
                          <a:effectLst/>
                        </a:rPr>
                        <a:t>Percentage above Range Value</a:t>
                      </a:r>
                      <a:endParaRPr lang="en-PK" dirty="0"/>
                    </a:p>
                  </a:txBody>
                  <a:tcPr marL="47974" marR="47974" marT="0" marB="0" anchor="ctr"/>
                </a:tc>
                <a:extLst>
                  <a:ext uri="{0D108BD9-81ED-4DB2-BD59-A6C34878D82A}">
                    <a16:rowId xmlns:a16="http://schemas.microsoft.com/office/drawing/2014/main" val="1175099665"/>
                  </a:ext>
                </a:extLst>
              </a:tr>
              <a:tr h="289496">
                <a:tc>
                  <a:txBody>
                    <a:bodyPr/>
                    <a:lstStyle/>
                    <a:p>
                      <a:pPr algn="ctr">
                        <a:lnSpc>
                          <a:spcPct val="115000"/>
                        </a:lnSpc>
                        <a:spcAft>
                          <a:spcPts val="1200"/>
                        </a:spcAft>
                      </a:pPr>
                      <a:r>
                        <a:rPr lang="en-US" sz="1400" dirty="0">
                          <a:effectLst/>
                        </a:rPr>
                        <a:t>1</a:t>
                      </a:r>
                      <a:endParaRPr lang="en-PK" sz="1400" dirty="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0 - 8.16</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dirty="0">
                          <a:effectLst/>
                        </a:rPr>
                        <a:t>3467</a:t>
                      </a:r>
                      <a:endParaRPr lang="en-PK" sz="1400" dirty="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r>
                        <a:rPr lang="en-US" sz="1400">
                          <a:effectLst/>
                        </a:rPr>
                        <a:t>36.38</a:t>
                      </a:r>
                      <a:endParaRPr lang="en-PK"/>
                    </a:p>
                  </a:txBody>
                  <a:tcPr marL="47974" marR="47974" marT="0" marB="0" anchor="ctr"/>
                </a:tc>
                <a:tc>
                  <a:txBody>
                    <a:bodyPr/>
                    <a:lstStyle/>
                    <a:p>
                      <a:pPr algn="ctr">
                        <a:lnSpc>
                          <a:spcPct val="115000"/>
                        </a:lnSpc>
                        <a:spcAft>
                          <a:spcPts val="1200"/>
                        </a:spcAft>
                      </a:pPr>
                      <a:r>
                        <a:rPr lang="en-US" sz="1400">
                          <a:effectLst/>
                        </a:rPr>
                        <a:t>36.38</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dirty="0">
                          <a:effectLst/>
                        </a:rPr>
                        <a:t>63.62</a:t>
                      </a:r>
                      <a:endParaRPr lang="en-PK" sz="1400" dirty="0">
                        <a:effectLst/>
                        <a:latin typeface="Times New Roman" panose="02020603050405020304" pitchFamily="18" charset="0"/>
                        <a:ea typeface="Calibri" panose="020F0502020204030204" pitchFamily="34" charset="0"/>
                      </a:endParaRPr>
                    </a:p>
                  </a:txBody>
                  <a:tcPr marL="47974" marR="47974" marT="0" marB="0" anchor="ctr"/>
                </a:tc>
                <a:extLst>
                  <a:ext uri="{0D108BD9-81ED-4DB2-BD59-A6C34878D82A}">
                    <a16:rowId xmlns:a16="http://schemas.microsoft.com/office/drawing/2014/main" val="2665092213"/>
                  </a:ext>
                </a:extLst>
              </a:tr>
              <a:tr h="289496">
                <a:tc>
                  <a:txBody>
                    <a:bodyPr/>
                    <a:lstStyle/>
                    <a:p>
                      <a:pPr algn="ctr">
                        <a:lnSpc>
                          <a:spcPct val="115000"/>
                        </a:lnSpc>
                        <a:spcAft>
                          <a:spcPts val="1200"/>
                        </a:spcAft>
                      </a:pPr>
                      <a:r>
                        <a:rPr lang="en-US" sz="1400">
                          <a:effectLst/>
                        </a:rPr>
                        <a:t>2</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8.17 - 9.99</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2601</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r>
                        <a:rPr lang="en-US" sz="1400" dirty="0">
                          <a:effectLst/>
                        </a:rPr>
                        <a:t>27.30</a:t>
                      </a:r>
                      <a:endParaRPr lang="en-PK" dirty="0"/>
                    </a:p>
                  </a:txBody>
                  <a:tcPr marL="47974" marR="47974" marT="0" marB="0" anchor="ctr"/>
                </a:tc>
                <a:tc>
                  <a:txBody>
                    <a:bodyPr/>
                    <a:lstStyle/>
                    <a:p>
                      <a:pPr algn="ctr">
                        <a:lnSpc>
                          <a:spcPct val="115000"/>
                        </a:lnSpc>
                        <a:spcAft>
                          <a:spcPts val="1200"/>
                        </a:spcAft>
                      </a:pPr>
                      <a:r>
                        <a:rPr lang="en-US" sz="1400">
                          <a:effectLst/>
                        </a:rPr>
                        <a:t>63.68</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36.32</a:t>
                      </a:r>
                      <a:endParaRPr lang="en-PK" sz="1400">
                        <a:effectLst/>
                        <a:latin typeface="Times New Roman" panose="02020603050405020304" pitchFamily="18" charset="0"/>
                        <a:ea typeface="Calibri" panose="020F0502020204030204" pitchFamily="34" charset="0"/>
                      </a:endParaRPr>
                    </a:p>
                  </a:txBody>
                  <a:tcPr marL="47974" marR="47974" marT="0" marB="0" anchor="ctr"/>
                </a:tc>
                <a:extLst>
                  <a:ext uri="{0D108BD9-81ED-4DB2-BD59-A6C34878D82A}">
                    <a16:rowId xmlns:a16="http://schemas.microsoft.com/office/drawing/2014/main" val="4163734331"/>
                  </a:ext>
                </a:extLst>
              </a:tr>
              <a:tr h="289496">
                <a:tc>
                  <a:txBody>
                    <a:bodyPr/>
                    <a:lstStyle/>
                    <a:p>
                      <a:pPr algn="ctr">
                        <a:lnSpc>
                          <a:spcPct val="115000"/>
                        </a:lnSpc>
                        <a:spcAft>
                          <a:spcPts val="1200"/>
                        </a:spcAft>
                      </a:pPr>
                      <a:r>
                        <a:rPr lang="en-US" sz="1400">
                          <a:effectLst/>
                        </a:rPr>
                        <a:t>3</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10 - 10.99</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1321</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r>
                        <a:rPr lang="en-US" sz="1400">
                          <a:effectLst/>
                        </a:rPr>
                        <a:t>13.86</a:t>
                      </a:r>
                      <a:endParaRPr lang="en-PK"/>
                    </a:p>
                  </a:txBody>
                  <a:tcPr marL="47974" marR="47974" marT="0" marB="0" anchor="ctr"/>
                </a:tc>
                <a:tc>
                  <a:txBody>
                    <a:bodyPr/>
                    <a:lstStyle/>
                    <a:p>
                      <a:pPr algn="ctr">
                        <a:lnSpc>
                          <a:spcPct val="115000"/>
                        </a:lnSpc>
                        <a:spcAft>
                          <a:spcPts val="1200"/>
                        </a:spcAft>
                      </a:pPr>
                      <a:r>
                        <a:rPr lang="en-US" sz="1400">
                          <a:effectLst/>
                        </a:rPr>
                        <a:t>77.54</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22.46</a:t>
                      </a:r>
                      <a:endParaRPr lang="en-PK" sz="1400">
                        <a:effectLst/>
                        <a:latin typeface="Times New Roman" panose="02020603050405020304" pitchFamily="18" charset="0"/>
                        <a:ea typeface="Calibri" panose="020F0502020204030204" pitchFamily="34" charset="0"/>
                      </a:endParaRPr>
                    </a:p>
                  </a:txBody>
                  <a:tcPr marL="47974" marR="47974" marT="0" marB="0" anchor="ctr"/>
                </a:tc>
                <a:extLst>
                  <a:ext uri="{0D108BD9-81ED-4DB2-BD59-A6C34878D82A}">
                    <a16:rowId xmlns:a16="http://schemas.microsoft.com/office/drawing/2014/main" val="756956362"/>
                  </a:ext>
                </a:extLst>
              </a:tr>
              <a:tr h="289496">
                <a:tc>
                  <a:txBody>
                    <a:bodyPr/>
                    <a:lstStyle/>
                    <a:p>
                      <a:pPr algn="ctr">
                        <a:lnSpc>
                          <a:spcPct val="115000"/>
                        </a:lnSpc>
                        <a:spcAft>
                          <a:spcPts val="1200"/>
                        </a:spcAft>
                      </a:pPr>
                      <a:r>
                        <a:rPr lang="en-US" sz="1400">
                          <a:effectLst/>
                        </a:rPr>
                        <a:t>4</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11 - 11.99</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1043</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r>
                        <a:rPr lang="en-US" sz="1400">
                          <a:effectLst/>
                        </a:rPr>
                        <a:t>10.95</a:t>
                      </a:r>
                      <a:endParaRPr lang="en-PK"/>
                    </a:p>
                  </a:txBody>
                  <a:tcPr marL="47974" marR="47974" marT="0" marB="0" anchor="ctr"/>
                </a:tc>
                <a:tc>
                  <a:txBody>
                    <a:bodyPr/>
                    <a:lstStyle/>
                    <a:p>
                      <a:pPr algn="ctr">
                        <a:lnSpc>
                          <a:spcPct val="115000"/>
                        </a:lnSpc>
                        <a:spcAft>
                          <a:spcPts val="1200"/>
                        </a:spcAft>
                      </a:pPr>
                      <a:r>
                        <a:rPr lang="en-US" sz="1400" b="1" dirty="0">
                          <a:effectLst/>
                        </a:rPr>
                        <a:t>88.49</a:t>
                      </a:r>
                      <a:endParaRPr lang="en-PK" sz="1400" b="1" dirty="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b="1" dirty="0">
                          <a:effectLst/>
                        </a:rPr>
                        <a:t>11.51</a:t>
                      </a:r>
                      <a:endParaRPr lang="en-PK" sz="1400" b="1" dirty="0">
                        <a:effectLst/>
                        <a:latin typeface="Times New Roman" panose="02020603050405020304" pitchFamily="18" charset="0"/>
                        <a:ea typeface="Calibri" panose="020F0502020204030204" pitchFamily="34" charset="0"/>
                      </a:endParaRPr>
                    </a:p>
                  </a:txBody>
                  <a:tcPr marL="47974" marR="47974" marT="0" marB="0" anchor="ctr"/>
                </a:tc>
                <a:extLst>
                  <a:ext uri="{0D108BD9-81ED-4DB2-BD59-A6C34878D82A}">
                    <a16:rowId xmlns:a16="http://schemas.microsoft.com/office/drawing/2014/main" val="2239169966"/>
                  </a:ext>
                </a:extLst>
              </a:tr>
              <a:tr h="289496">
                <a:tc>
                  <a:txBody>
                    <a:bodyPr/>
                    <a:lstStyle/>
                    <a:p>
                      <a:pPr algn="ctr">
                        <a:lnSpc>
                          <a:spcPct val="115000"/>
                        </a:lnSpc>
                        <a:spcAft>
                          <a:spcPts val="1200"/>
                        </a:spcAft>
                      </a:pPr>
                      <a:r>
                        <a:rPr lang="en-US" sz="1400">
                          <a:effectLst/>
                        </a:rPr>
                        <a:t>5</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12 - 12.99</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601</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r>
                        <a:rPr lang="en-US" sz="1400">
                          <a:effectLst/>
                        </a:rPr>
                        <a:t>6.31</a:t>
                      </a:r>
                      <a:endParaRPr lang="en-PK"/>
                    </a:p>
                  </a:txBody>
                  <a:tcPr marL="47974" marR="47974" marT="0" marB="0" anchor="ctr"/>
                </a:tc>
                <a:tc>
                  <a:txBody>
                    <a:bodyPr/>
                    <a:lstStyle/>
                    <a:p>
                      <a:pPr algn="ctr">
                        <a:lnSpc>
                          <a:spcPct val="115000"/>
                        </a:lnSpc>
                        <a:spcAft>
                          <a:spcPts val="1200"/>
                        </a:spcAft>
                      </a:pPr>
                      <a:r>
                        <a:rPr lang="en-US" sz="1400" dirty="0">
                          <a:effectLst/>
                        </a:rPr>
                        <a:t>94.79</a:t>
                      </a:r>
                      <a:endParaRPr lang="en-PK" sz="1400" dirty="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5.21</a:t>
                      </a:r>
                      <a:endParaRPr lang="en-PK" sz="1400">
                        <a:effectLst/>
                        <a:latin typeface="Times New Roman" panose="02020603050405020304" pitchFamily="18" charset="0"/>
                        <a:ea typeface="Calibri" panose="020F0502020204030204" pitchFamily="34" charset="0"/>
                      </a:endParaRPr>
                    </a:p>
                  </a:txBody>
                  <a:tcPr marL="47974" marR="47974" marT="0" marB="0" anchor="ctr"/>
                </a:tc>
                <a:extLst>
                  <a:ext uri="{0D108BD9-81ED-4DB2-BD59-A6C34878D82A}">
                    <a16:rowId xmlns:a16="http://schemas.microsoft.com/office/drawing/2014/main" val="1237529045"/>
                  </a:ext>
                </a:extLst>
              </a:tr>
              <a:tr h="289496">
                <a:tc>
                  <a:txBody>
                    <a:bodyPr/>
                    <a:lstStyle/>
                    <a:p>
                      <a:pPr algn="ctr">
                        <a:lnSpc>
                          <a:spcPct val="115000"/>
                        </a:lnSpc>
                        <a:spcAft>
                          <a:spcPts val="1200"/>
                        </a:spcAft>
                      </a:pPr>
                      <a:r>
                        <a:rPr lang="en-US" sz="1400">
                          <a:effectLst/>
                        </a:rPr>
                        <a:t>6</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13 - 13.99</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250</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r>
                        <a:rPr lang="en-US" sz="1400">
                          <a:effectLst/>
                        </a:rPr>
                        <a:t>2.62</a:t>
                      </a:r>
                      <a:endParaRPr lang="en-PK"/>
                    </a:p>
                  </a:txBody>
                  <a:tcPr marL="47974" marR="47974" marT="0" marB="0" anchor="ctr"/>
                </a:tc>
                <a:tc>
                  <a:txBody>
                    <a:bodyPr/>
                    <a:lstStyle/>
                    <a:p>
                      <a:pPr algn="ctr">
                        <a:lnSpc>
                          <a:spcPct val="115000"/>
                        </a:lnSpc>
                        <a:spcAft>
                          <a:spcPts val="1200"/>
                        </a:spcAft>
                      </a:pPr>
                      <a:r>
                        <a:rPr lang="en-US" sz="1400" dirty="0">
                          <a:effectLst/>
                        </a:rPr>
                        <a:t>97.42</a:t>
                      </a:r>
                      <a:endParaRPr lang="en-PK" sz="1400" dirty="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2.58</a:t>
                      </a:r>
                      <a:endParaRPr lang="en-PK" sz="1400">
                        <a:effectLst/>
                        <a:latin typeface="Times New Roman" panose="02020603050405020304" pitchFamily="18" charset="0"/>
                        <a:ea typeface="Calibri" panose="020F0502020204030204" pitchFamily="34" charset="0"/>
                      </a:endParaRPr>
                    </a:p>
                  </a:txBody>
                  <a:tcPr marL="47974" marR="47974" marT="0" marB="0" anchor="ctr"/>
                </a:tc>
                <a:extLst>
                  <a:ext uri="{0D108BD9-81ED-4DB2-BD59-A6C34878D82A}">
                    <a16:rowId xmlns:a16="http://schemas.microsoft.com/office/drawing/2014/main" val="3713970173"/>
                  </a:ext>
                </a:extLst>
              </a:tr>
              <a:tr h="289496">
                <a:tc>
                  <a:txBody>
                    <a:bodyPr/>
                    <a:lstStyle/>
                    <a:p>
                      <a:pPr algn="ctr">
                        <a:lnSpc>
                          <a:spcPct val="115000"/>
                        </a:lnSpc>
                        <a:spcAft>
                          <a:spcPts val="1200"/>
                        </a:spcAft>
                      </a:pPr>
                      <a:r>
                        <a:rPr lang="en-US" sz="1400">
                          <a:effectLst/>
                        </a:rPr>
                        <a:t>7</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14 - 14.99</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112</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r>
                        <a:rPr lang="en-US" sz="1400">
                          <a:effectLst/>
                        </a:rPr>
                        <a:t>1.18</a:t>
                      </a:r>
                      <a:endParaRPr lang="en-PK"/>
                    </a:p>
                  </a:txBody>
                  <a:tcPr marL="47974" marR="47974" marT="0" marB="0" anchor="ctr"/>
                </a:tc>
                <a:tc>
                  <a:txBody>
                    <a:bodyPr/>
                    <a:lstStyle/>
                    <a:p>
                      <a:pPr algn="ctr">
                        <a:lnSpc>
                          <a:spcPct val="115000"/>
                        </a:lnSpc>
                        <a:spcAft>
                          <a:spcPts val="1200"/>
                        </a:spcAft>
                      </a:pPr>
                      <a:r>
                        <a:rPr lang="en-US" sz="1400" dirty="0">
                          <a:effectLst/>
                        </a:rPr>
                        <a:t>98.59</a:t>
                      </a:r>
                      <a:endParaRPr lang="en-PK" sz="1400" dirty="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1.41</a:t>
                      </a:r>
                      <a:endParaRPr lang="en-PK" sz="1400">
                        <a:effectLst/>
                        <a:latin typeface="Times New Roman" panose="02020603050405020304" pitchFamily="18" charset="0"/>
                        <a:ea typeface="Calibri" panose="020F0502020204030204" pitchFamily="34" charset="0"/>
                      </a:endParaRPr>
                    </a:p>
                  </a:txBody>
                  <a:tcPr marL="47974" marR="47974" marT="0" marB="0" anchor="ctr"/>
                </a:tc>
                <a:extLst>
                  <a:ext uri="{0D108BD9-81ED-4DB2-BD59-A6C34878D82A}">
                    <a16:rowId xmlns:a16="http://schemas.microsoft.com/office/drawing/2014/main" val="4174430491"/>
                  </a:ext>
                </a:extLst>
              </a:tr>
              <a:tr h="289496">
                <a:tc>
                  <a:txBody>
                    <a:bodyPr/>
                    <a:lstStyle/>
                    <a:p>
                      <a:pPr algn="ctr">
                        <a:lnSpc>
                          <a:spcPct val="115000"/>
                        </a:lnSpc>
                        <a:spcAft>
                          <a:spcPts val="1200"/>
                        </a:spcAft>
                      </a:pPr>
                      <a:r>
                        <a:rPr lang="en-US" sz="1400">
                          <a:effectLst/>
                        </a:rPr>
                        <a:t>8</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15 - 19.99</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117</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r>
                        <a:rPr lang="en-US" sz="1400">
                          <a:effectLst/>
                        </a:rPr>
                        <a:t>1.23</a:t>
                      </a:r>
                      <a:endParaRPr lang="en-PK"/>
                    </a:p>
                  </a:txBody>
                  <a:tcPr marL="47974" marR="47974" marT="0" marB="0" anchor="ctr"/>
                </a:tc>
                <a:tc>
                  <a:txBody>
                    <a:bodyPr/>
                    <a:lstStyle/>
                    <a:p>
                      <a:pPr algn="ctr">
                        <a:lnSpc>
                          <a:spcPct val="115000"/>
                        </a:lnSpc>
                        <a:spcAft>
                          <a:spcPts val="1200"/>
                        </a:spcAft>
                      </a:pPr>
                      <a:r>
                        <a:rPr lang="en-US" sz="1400" dirty="0">
                          <a:effectLst/>
                        </a:rPr>
                        <a:t>99.82</a:t>
                      </a:r>
                      <a:endParaRPr lang="en-PK" sz="1400" dirty="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dirty="0">
                          <a:effectLst/>
                        </a:rPr>
                        <a:t>0.18</a:t>
                      </a:r>
                      <a:endParaRPr lang="en-PK" sz="1400" dirty="0">
                        <a:effectLst/>
                        <a:latin typeface="Times New Roman" panose="02020603050405020304" pitchFamily="18" charset="0"/>
                        <a:ea typeface="Calibri" panose="020F0502020204030204" pitchFamily="34" charset="0"/>
                      </a:endParaRPr>
                    </a:p>
                  </a:txBody>
                  <a:tcPr marL="47974" marR="47974" marT="0" marB="0" anchor="ctr"/>
                </a:tc>
                <a:extLst>
                  <a:ext uri="{0D108BD9-81ED-4DB2-BD59-A6C34878D82A}">
                    <a16:rowId xmlns:a16="http://schemas.microsoft.com/office/drawing/2014/main" val="1813526082"/>
                  </a:ext>
                </a:extLst>
              </a:tr>
              <a:tr h="321809">
                <a:tc>
                  <a:txBody>
                    <a:bodyPr/>
                    <a:lstStyle/>
                    <a:p>
                      <a:pPr algn="ctr">
                        <a:lnSpc>
                          <a:spcPct val="115000"/>
                        </a:lnSpc>
                        <a:spcAft>
                          <a:spcPts val="1200"/>
                        </a:spcAft>
                      </a:pPr>
                      <a:r>
                        <a:rPr lang="en-US" sz="1400">
                          <a:effectLst/>
                        </a:rPr>
                        <a:t>9</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20 &amp; Above</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17</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r>
                        <a:rPr lang="en-US" sz="1400" dirty="0">
                          <a:effectLst/>
                        </a:rPr>
                        <a:t>0.18</a:t>
                      </a:r>
                      <a:endParaRPr lang="en-PK" dirty="0"/>
                    </a:p>
                  </a:txBody>
                  <a:tcPr marL="47974" marR="47974" marT="0" marB="0" anchor="ctr"/>
                </a:tc>
                <a:tc>
                  <a:txBody>
                    <a:bodyPr/>
                    <a:lstStyle/>
                    <a:p>
                      <a:pPr algn="ctr">
                        <a:lnSpc>
                          <a:spcPct val="115000"/>
                        </a:lnSpc>
                        <a:spcAft>
                          <a:spcPts val="1200"/>
                        </a:spcAft>
                      </a:pPr>
                      <a:r>
                        <a:rPr lang="en-US" sz="1400">
                          <a:effectLst/>
                        </a:rPr>
                        <a:t>100.00</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dirty="0">
                          <a:effectLst/>
                        </a:rPr>
                        <a:t>0.00</a:t>
                      </a:r>
                      <a:endParaRPr lang="en-PK" sz="1400" dirty="0">
                        <a:effectLst/>
                        <a:latin typeface="Times New Roman" panose="02020603050405020304" pitchFamily="18" charset="0"/>
                        <a:ea typeface="Calibri" panose="020F0502020204030204" pitchFamily="34" charset="0"/>
                      </a:endParaRPr>
                    </a:p>
                  </a:txBody>
                  <a:tcPr marL="47974" marR="47974" marT="0" marB="0" anchor="ctr"/>
                </a:tc>
                <a:extLst>
                  <a:ext uri="{0D108BD9-81ED-4DB2-BD59-A6C34878D82A}">
                    <a16:rowId xmlns:a16="http://schemas.microsoft.com/office/drawing/2014/main" val="4280230875"/>
                  </a:ext>
                </a:extLst>
              </a:tr>
            </a:tbl>
          </a:graphicData>
        </a:graphic>
      </p:graphicFrame>
    </p:spTree>
    <p:extLst>
      <p:ext uri="{BB962C8B-B14F-4D97-AF65-F5344CB8AC3E}">
        <p14:creationId xmlns:p14="http://schemas.microsoft.com/office/powerpoint/2010/main" val="1626595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MOTORWAYS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059663"/>
            <a:ext cx="8717561" cy="464338"/>
          </a:xfrm>
        </p:spPr>
        <p:txBody>
          <a:bodyPr>
            <a:normAutofit/>
          </a:bodyPr>
          <a:lstStyle/>
          <a:p>
            <a:pPr marL="285750" lvl="1" algn="just"/>
            <a:r>
              <a:rPr lang="en-US" sz="1800" dirty="0">
                <a:solidFill>
                  <a:schemeClr val="tx1">
                    <a:lumMod val="85000"/>
                    <a:lumOff val="15000"/>
                  </a:schemeClr>
                </a:solidFill>
                <a:latin typeface="+mj-lt"/>
              </a:rPr>
              <a:t>Damage Factors for Major Axle Configuration on Motorways</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17</a:t>
            </a:fld>
            <a:endParaRPr lang="en-US" dirty="0"/>
          </a:p>
        </p:txBody>
      </p:sp>
      <p:graphicFrame>
        <p:nvGraphicFramePr>
          <p:cNvPr id="4" name="Table 3">
            <a:extLst>
              <a:ext uri="{FF2B5EF4-FFF2-40B4-BE49-F238E27FC236}">
                <a16:creationId xmlns:a16="http://schemas.microsoft.com/office/drawing/2014/main" id="{1D09D712-1609-44CC-B685-35A7369AA85D}"/>
              </a:ext>
            </a:extLst>
          </p:cNvPr>
          <p:cNvGraphicFramePr>
            <a:graphicFrameLocks noGrp="1"/>
          </p:cNvGraphicFramePr>
          <p:nvPr>
            <p:extLst>
              <p:ext uri="{D42A27DB-BD31-4B8C-83A1-F6EECF244321}">
                <p14:modId xmlns:p14="http://schemas.microsoft.com/office/powerpoint/2010/main" val="284910563"/>
              </p:ext>
            </p:extLst>
          </p:nvPr>
        </p:nvGraphicFramePr>
        <p:xfrm>
          <a:off x="639005" y="1461667"/>
          <a:ext cx="8047795" cy="1910185"/>
        </p:xfrm>
        <a:graphic>
          <a:graphicData uri="http://schemas.openxmlformats.org/drawingml/2006/table">
            <a:tbl>
              <a:tblPr firstRow="1" firstCol="1" bandRow="1">
                <a:tableStyleId>{7DF18680-E054-41AD-8BC1-D1AEF772440D}</a:tableStyleId>
              </a:tblPr>
              <a:tblGrid>
                <a:gridCol w="1150277">
                  <a:extLst>
                    <a:ext uri="{9D8B030D-6E8A-4147-A177-3AD203B41FA5}">
                      <a16:colId xmlns:a16="http://schemas.microsoft.com/office/drawing/2014/main" val="1544674363"/>
                    </a:ext>
                  </a:extLst>
                </a:gridCol>
                <a:gridCol w="2495154">
                  <a:extLst>
                    <a:ext uri="{9D8B030D-6E8A-4147-A177-3AD203B41FA5}">
                      <a16:colId xmlns:a16="http://schemas.microsoft.com/office/drawing/2014/main" val="1217425140"/>
                    </a:ext>
                  </a:extLst>
                </a:gridCol>
                <a:gridCol w="998590">
                  <a:extLst>
                    <a:ext uri="{9D8B030D-6E8A-4147-A177-3AD203B41FA5}">
                      <a16:colId xmlns:a16="http://schemas.microsoft.com/office/drawing/2014/main" val="3375847517"/>
                    </a:ext>
                  </a:extLst>
                </a:gridCol>
                <a:gridCol w="1701887">
                  <a:extLst>
                    <a:ext uri="{9D8B030D-6E8A-4147-A177-3AD203B41FA5}">
                      <a16:colId xmlns:a16="http://schemas.microsoft.com/office/drawing/2014/main" val="1878660445"/>
                    </a:ext>
                  </a:extLst>
                </a:gridCol>
                <a:gridCol w="1701887">
                  <a:extLst>
                    <a:ext uri="{9D8B030D-6E8A-4147-A177-3AD203B41FA5}">
                      <a16:colId xmlns:a16="http://schemas.microsoft.com/office/drawing/2014/main" val="4176513617"/>
                    </a:ext>
                  </a:extLst>
                </a:gridCol>
              </a:tblGrid>
              <a:tr h="238655">
                <a:tc rowSpan="2">
                  <a:txBody>
                    <a:bodyPr/>
                    <a:lstStyle/>
                    <a:p>
                      <a:pPr algn="ctr">
                        <a:lnSpc>
                          <a:spcPct val="115000"/>
                        </a:lnSpc>
                        <a:spcAft>
                          <a:spcPts val="1200"/>
                        </a:spcAft>
                      </a:pPr>
                      <a:r>
                        <a:rPr lang="en-US" sz="1400">
                          <a:effectLst/>
                        </a:rPr>
                        <a:t>Sr. No.</a:t>
                      </a:r>
                      <a:endParaRPr lang="en-PK" sz="140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ct val="115000"/>
                        </a:lnSpc>
                        <a:spcAft>
                          <a:spcPts val="1200"/>
                        </a:spcAft>
                      </a:pPr>
                      <a:r>
                        <a:rPr lang="en-US" sz="1400">
                          <a:effectLst/>
                        </a:rPr>
                        <a:t>Axle Configuration</a:t>
                      </a:r>
                      <a:endParaRPr lang="en-PK" sz="140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ct val="115000"/>
                        </a:lnSpc>
                        <a:spcAft>
                          <a:spcPts val="1200"/>
                        </a:spcAft>
                      </a:pPr>
                      <a:r>
                        <a:rPr lang="en-US" sz="1400">
                          <a:effectLst/>
                        </a:rPr>
                        <a:t>Code</a:t>
                      </a:r>
                      <a:endParaRPr lang="en-PK" sz="1400">
                        <a:effectLst/>
                        <a:latin typeface="Times New Roman" panose="02020603050405020304" pitchFamily="18" charset="0"/>
                        <a:ea typeface="Calibri" panose="020F0502020204030204" pitchFamily="34" charset="0"/>
                      </a:endParaRPr>
                    </a:p>
                  </a:txBody>
                  <a:tcPr marL="68580" marR="68580" marT="0" marB="0" anchor="ctr"/>
                </a:tc>
                <a:tc gridSpan="2">
                  <a:txBody>
                    <a:bodyPr/>
                    <a:lstStyle/>
                    <a:p>
                      <a:pPr algn="ctr">
                        <a:lnSpc>
                          <a:spcPct val="115000"/>
                        </a:lnSpc>
                        <a:spcAft>
                          <a:spcPts val="1200"/>
                        </a:spcAft>
                      </a:pPr>
                      <a:r>
                        <a:rPr lang="en-US" sz="1400">
                          <a:effectLst/>
                        </a:rPr>
                        <a:t>Damage Factor</a:t>
                      </a:r>
                      <a:endParaRPr lang="en-PK" sz="140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PK"/>
                    </a:p>
                  </a:txBody>
                  <a:tcPr/>
                </a:tc>
                <a:extLst>
                  <a:ext uri="{0D108BD9-81ED-4DB2-BD59-A6C34878D82A}">
                    <a16:rowId xmlns:a16="http://schemas.microsoft.com/office/drawing/2014/main" val="3034822062"/>
                  </a:ext>
                </a:extLst>
              </a:tr>
              <a:tr h="23879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ctr">
                        <a:lnSpc>
                          <a:spcPct val="115000"/>
                        </a:lnSpc>
                        <a:spcAft>
                          <a:spcPts val="1200"/>
                        </a:spcAft>
                      </a:pPr>
                      <a:r>
                        <a:rPr lang="en-US" sz="1400">
                          <a:effectLst/>
                        </a:rPr>
                        <a:t>Road Note 40</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AASHTO 1993</a:t>
                      </a:r>
                      <a:endParaRPr lang="en-PK" sz="1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263857563"/>
                  </a:ext>
                </a:extLst>
              </a:tr>
              <a:tr h="238790">
                <a:tc>
                  <a:txBody>
                    <a:bodyPr/>
                    <a:lstStyle/>
                    <a:p>
                      <a:pPr algn="ctr">
                        <a:lnSpc>
                          <a:spcPct val="115000"/>
                        </a:lnSpc>
                        <a:spcAft>
                          <a:spcPts val="1200"/>
                        </a:spcAft>
                      </a:pPr>
                      <a:r>
                        <a:rPr lang="en-US" sz="1400" dirty="0">
                          <a:effectLst/>
                        </a:rPr>
                        <a:t>1</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a:effectLst/>
                        </a:rPr>
                        <a:t>2 Axle Single</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3.66</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2.94</a:t>
                      </a:r>
                      <a:endParaRPr lang="en-PK" sz="1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139912233"/>
                  </a:ext>
                </a:extLst>
              </a:tr>
              <a:tr h="238790">
                <a:tc>
                  <a:txBody>
                    <a:bodyPr/>
                    <a:lstStyle/>
                    <a:p>
                      <a:pPr algn="ctr">
                        <a:lnSpc>
                          <a:spcPct val="115000"/>
                        </a:lnSpc>
                        <a:spcAft>
                          <a:spcPts val="1200"/>
                        </a:spcAft>
                      </a:pPr>
                      <a:r>
                        <a:rPr lang="en-US" sz="1400">
                          <a:effectLst/>
                        </a:rPr>
                        <a:t>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a:effectLst/>
                        </a:rPr>
                        <a:t>3 Axle Tandem</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6.80</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3.32</a:t>
                      </a:r>
                      <a:endParaRPr lang="en-PK" sz="1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734891517"/>
                  </a:ext>
                </a:extLst>
              </a:tr>
              <a:tr h="238790">
                <a:tc>
                  <a:txBody>
                    <a:bodyPr/>
                    <a:lstStyle/>
                    <a:p>
                      <a:pPr algn="ctr">
                        <a:lnSpc>
                          <a:spcPct val="115000"/>
                        </a:lnSpc>
                        <a:spcAft>
                          <a:spcPts val="1200"/>
                        </a:spcAft>
                      </a:pPr>
                      <a:r>
                        <a:rPr lang="en-US" sz="1400">
                          <a:effectLst/>
                        </a:rPr>
                        <a:t>3</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a:effectLst/>
                        </a:rPr>
                        <a:t>4 Axle Single Tandem</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1.2-22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7.85</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5.32</a:t>
                      </a:r>
                      <a:endParaRPr lang="en-PK" sz="1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976158828"/>
                  </a:ext>
                </a:extLst>
              </a:tr>
              <a:tr h="238790">
                <a:tc>
                  <a:txBody>
                    <a:bodyPr/>
                    <a:lstStyle/>
                    <a:p>
                      <a:pPr algn="ctr">
                        <a:lnSpc>
                          <a:spcPct val="115000"/>
                        </a:lnSpc>
                        <a:spcAft>
                          <a:spcPts val="1200"/>
                        </a:spcAft>
                      </a:pPr>
                      <a:r>
                        <a:rPr lang="en-US" sz="1400">
                          <a:effectLst/>
                        </a:rPr>
                        <a:t>4</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a:effectLst/>
                        </a:rPr>
                        <a:t>5 Axle Single Tridem</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1.2-222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11.30</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6.29</a:t>
                      </a:r>
                      <a:endParaRPr lang="en-PK" sz="1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20432221"/>
                  </a:ext>
                </a:extLst>
              </a:tr>
              <a:tr h="238790">
                <a:tc>
                  <a:txBody>
                    <a:bodyPr/>
                    <a:lstStyle/>
                    <a:p>
                      <a:pPr algn="ctr">
                        <a:lnSpc>
                          <a:spcPct val="115000"/>
                        </a:lnSpc>
                        <a:spcAft>
                          <a:spcPts val="1200"/>
                        </a:spcAft>
                      </a:pPr>
                      <a:r>
                        <a:rPr lang="en-US" sz="1400">
                          <a:effectLst/>
                        </a:rPr>
                        <a:t>5</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a:effectLst/>
                        </a:rPr>
                        <a:t>5 Axle Tandem Tandem</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1.22-22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15.77</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6.67</a:t>
                      </a:r>
                      <a:endParaRPr lang="en-PK" sz="1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718045783"/>
                  </a:ext>
                </a:extLst>
              </a:tr>
              <a:tr h="238790">
                <a:tc>
                  <a:txBody>
                    <a:bodyPr/>
                    <a:lstStyle/>
                    <a:p>
                      <a:pPr algn="ctr">
                        <a:lnSpc>
                          <a:spcPct val="115000"/>
                        </a:lnSpc>
                        <a:spcAft>
                          <a:spcPts val="1200"/>
                        </a:spcAft>
                      </a:pPr>
                      <a:r>
                        <a:rPr lang="en-US" sz="1400" dirty="0">
                          <a:effectLst/>
                        </a:rPr>
                        <a:t>6</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a:effectLst/>
                        </a:rPr>
                        <a:t>6 Axle Tandem Tridem</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1.22-222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10.86</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5.38</a:t>
                      </a:r>
                      <a:endParaRPr lang="en-PK" sz="14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211040634"/>
                  </a:ext>
                </a:extLst>
              </a:tr>
            </a:tbl>
          </a:graphicData>
        </a:graphic>
      </p:graphicFrame>
      <p:sp>
        <p:nvSpPr>
          <p:cNvPr id="13" name="Content Placeholder 2">
            <a:extLst>
              <a:ext uri="{FF2B5EF4-FFF2-40B4-BE49-F238E27FC236}">
                <a16:creationId xmlns:a16="http://schemas.microsoft.com/office/drawing/2014/main" id="{115E4C71-5409-4979-BF58-D910BE457899}"/>
              </a:ext>
            </a:extLst>
          </p:cNvPr>
          <p:cNvSpPr txBox="1">
            <a:spLocks/>
          </p:cNvSpPr>
          <p:nvPr/>
        </p:nvSpPr>
        <p:spPr>
          <a:xfrm>
            <a:off x="76874" y="3406896"/>
            <a:ext cx="8717561" cy="34385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85750" lvl="1" algn="just"/>
            <a:r>
              <a:rPr lang="en-US" sz="1800" dirty="0">
                <a:solidFill>
                  <a:schemeClr val="tx1">
                    <a:lumMod val="85000"/>
                    <a:lumOff val="15000"/>
                  </a:schemeClr>
                </a:solidFill>
                <a:latin typeface="+mj-lt"/>
              </a:rPr>
              <a:t>Damage Factors based on Allowable Permissible Loads</a:t>
            </a:r>
          </a:p>
          <a:p>
            <a:pPr marL="285750" lvl="1" algn="just"/>
            <a:endParaRPr lang="en-US" sz="1800" dirty="0">
              <a:solidFill>
                <a:schemeClr val="tx1">
                  <a:lumMod val="85000"/>
                  <a:lumOff val="15000"/>
                </a:schemeClr>
              </a:solidFill>
              <a:latin typeface="+mj-lt"/>
            </a:endParaRPr>
          </a:p>
          <a:p>
            <a:pPr marL="285750" lvl="1" algn="just"/>
            <a:endParaRPr lang="en-US" sz="1800" dirty="0">
              <a:solidFill>
                <a:schemeClr val="tx1">
                  <a:lumMod val="85000"/>
                  <a:lumOff val="15000"/>
                </a:schemeClr>
              </a:solidFill>
              <a:latin typeface="+mj-lt"/>
            </a:endParaRPr>
          </a:p>
          <a:p>
            <a:pPr marL="285750" lvl="1" algn="just"/>
            <a:endParaRPr lang="en-US" sz="1800" dirty="0">
              <a:solidFill>
                <a:schemeClr val="tx1">
                  <a:lumMod val="85000"/>
                  <a:lumOff val="15000"/>
                </a:schemeClr>
              </a:solidFill>
              <a:latin typeface="+mj-lt"/>
            </a:endParaRPr>
          </a:p>
          <a:p>
            <a:pPr marL="285750" lvl="1" algn="just"/>
            <a:endParaRPr lang="en-US" sz="1800" dirty="0">
              <a:solidFill>
                <a:schemeClr val="tx1">
                  <a:lumMod val="85000"/>
                  <a:lumOff val="15000"/>
                </a:schemeClr>
              </a:solidFill>
              <a:latin typeface="+mj-lt"/>
            </a:endParaRPr>
          </a:p>
          <a:p>
            <a:pPr marL="285750" lvl="1" algn="just"/>
            <a:endParaRPr lang="en-US" sz="1800" dirty="0">
              <a:solidFill>
                <a:schemeClr val="tx1">
                  <a:lumMod val="85000"/>
                  <a:lumOff val="15000"/>
                </a:schemeClr>
              </a:solidFill>
              <a:latin typeface="+mj-lt"/>
            </a:endParaRPr>
          </a:p>
        </p:txBody>
      </p:sp>
      <p:graphicFrame>
        <p:nvGraphicFramePr>
          <p:cNvPr id="14" name="Table 13">
            <a:extLst>
              <a:ext uri="{FF2B5EF4-FFF2-40B4-BE49-F238E27FC236}">
                <a16:creationId xmlns:a16="http://schemas.microsoft.com/office/drawing/2014/main" id="{9E440E58-96B0-4012-8E78-3B014A11FB0D}"/>
              </a:ext>
            </a:extLst>
          </p:cNvPr>
          <p:cNvGraphicFramePr>
            <a:graphicFrameLocks noGrp="1"/>
          </p:cNvGraphicFramePr>
          <p:nvPr>
            <p:extLst>
              <p:ext uri="{D42A27DB-BD31-4B8C-83A1-F6EECF244321}">
                <p14:modId xmlns:p14="http://schemas.microsoft.com/office/powerpoint/2010/main" val="3444958113"/>
              </p:ext>
            </p:extLst>
          </p:nvPr>
        </p:nvGraphicFramePr>
        <p:xfrm>
          <a:off x="639006" y="3897994"/>
          <a:ext cx="8047795" cy="1802257"/>
        </p:xfrm>
        <a:graphic>
          <a:graphicData uri="http://schemas.openxmlformats.org/drawingml/2006/table">
            <a:tbl>
              <a:tblPr firstRow="1" firstCol="1" bandRow="1">
                <a:tableStyleId>{7DF18680-E054-41AD-8BC1-D1AEF772440D}</a:tableStyleId>
              </a:tblPr>
              <a:tblGrid>
                <a:gridCol w="1018344">
                  <a:extLst>
                    <a:ext uri="{9D8B030D-6E8A-4147-A177-3AD203B41FA5}">
                      <a16:colId xmlns:a16="http://schemas.microsoft.com/office/drawing/2014/main" val="1537991918"/>
                    </a:ext>
                  </a:extLst>
                </a:gridCol>
                <a:gridCol w="2447925">
                  <a:extLst>
                    <a:ext uri="{9D8B030D-6E8A-4147-A177-3AD203B41FA5}">
                      <a16:colId xmlns:a16="http://schemas.microsoft.com/office/drawing/2014/main" val="1653417074"/>
                    </a:ext>
                  </a:extLst>
                </a:gridCol>
                <a:gridCol w="1177752">
                  <a:extLst>
                    <a:ext uri="{9D8B030D-6E8A-4147-A177-3AD203B41FA5}">
                      <a16:colId xmlns:a16="http://schemas.microsoft.com/office/drawing/2014/main" val="1181422977"/>
                    </a:ext>
                  </a:extLst>
                </a:gridCol>
                <a:gridCol w="1701887">
                  <a:extLst>
                    <a:ext uri="{9D8B030D-6E8A-4147-A177-3AD203B41FA5}">
                      <a16:colId xmlns:a16="http://schemas.microsoft.com/office/drawing/2014/main" val="2122840732"/>
                    </a:ext>
                  </a:extLst>
                </a:gridCol>
                <a:gridCol w="1701887">
                  <a:extLst>
                    <a:ext uri="{9D8B030D-6E8A-4147-A177-3AD203B41FA5}">
                      <a16:colId xmlns:a16="http://schemas.microsoft.com/office/drawing/2014/main" val="856355853"/>
                    </a:ext>
                  </a:extLst>
                </a:gridCol>
              </a:tblGrid>
              <a:tr h="0">
                <a:tc rowSpan="2">
                  <a:txBody>
                    <a:bodyPr/>
                    <a:lstStyle/>
                    <a:p>
                      <a:pPr algn="ctr">
                        <a:lnSpc>
                          <a:spcPct val="115000"/>
                        </a:lnSpc>
                        <a:spcAft>
                          <a:spcPts val="1200"/>
                        </a:spcAft>
                      </a:pPr>
                      <a:r>
                        <a:rPr lang="en-US" sz="1400">
                          <a:effectLst/>
                        </a:rPr>
                        <a:t>Sr. No.</a:t>
                      </a:r>
                      <a:endParaRPr lang="en-PK" sz="140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ct val="115000"/>
                        </a:lnSpc>
                        <a:spcAft>
                          <a:spcPts val="1200"/>
                        </a:spcAft>
                      </a:pPr>
                      <a:r>
                        <a:rPr lang="en-US" sz="1400" dirty="0">
                          <a:effectLst/>
                        </a:rPr>
                        <a:t>Axle Configuration</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ct val="115000"/>
                        </a:lnSpc>
                        <a:spcAft>
                          <a:spcPts val="1200"/>
                        </a:spcAft>
                      </a:pPr>
                      <a:r>
                        <a:rPr lang="en-US" sz="1400">
                          <a:effectLst/>
                        </a:rPr>
                        <a:t>Code</a:t>
                      </a:r>
                      <a:endParaRPr lang="en-PK" sz="1400">
                        <a:effectLst/>
                        <a:latin typeface="Times New Roman" panose="02020603050405020304" pitchFamily="18" charset="0"/>
                        <a:ea typeface="Calibri" panose="020F0502020204030204" pitchFamily="34" charset="0"/>
                      </a:endParaRPr>
                    </a:p>
                  </a:txBody>
                  <a:tcPr marL="68580" marR="68580" marT="0" marB="0" anchor="ctr"/>
                </a:tc>
                <a:tc gridSpan="2">
                  <a:txBody>
                    <a:bodyPr/>
                    <a:lstStyle/>
                    <a:p>
                      <a:pPr algn="ctr">
                        <a:lnSpc>
                          <a:spcPct val="115000"/>
                        </a:lnSpc>
                        <a:spcAft>
                          <a:spcPts val="1200"/>
                        </a:spcAft>
                      </a:pPr>
                      <a:r>
                        <a:rPr lang="en-US" sz="1400">
                          <a:effectLst/>
                        </a:rPr>
                        <a:t>Damage Factor</a:t>
                      </a:r>
                      <a:endParaRPr lang="en-PK" sz="140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PK"/>
                    </a:p>
                  </a:txBody>
                  <a:tcPr/>
                </a:tc>
                <a:extLst>
                  <a:ext uri="{0D108BD9-81ED-4DB2-BD59-A6C34878D82A}">
                    <a16:rowId xmlns:a16="http://schemas.microsoft.com/office/drawing/2014/main" val="2086200288"/>
                  </a:ext>
                </a:extLst>
              </a:tr>
              <a:tr h="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ctr">
                        <a:lnSpc>
                          <a:spcPct val="115000"/>
                        </a:lnSpc>
                        <a:spcAft>
                          <a:spcPts val="1200"/>
                        </a:spcAft>
                      </a:pPr>
                      <a:r>
                        <a:rPr lang="en-US" sz="1400">
                          <a:effectLst/>
                        </a:rPr>
                        <a:t>Road Note 40</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AASHTO 1993</a:t>
                      </a:r>
                      <a:endParaRPr lang="en-PK" sz="1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561365493"/>
                  </a:ext>
                </a:extLst>
              </a:tr>
              <a:tr h="0">
                <a:tc>
                  <a:txBody>
                    <a:bodyPr/>
                    <a:lstStyle/>
                    <a:p>
                      <a:pPr algn="ctr">
                        <a:lnSpc>
                          <a:spcPct val="115000"/>
                        </a:lnSpc>
                        <a:spcAft>
                          <a:spcPts val="1200"/>
                        </a:spcAft>
                      </a:pPr>
                      <a:r>
                        <a:rPr lang="en-US" sz="1400">
                          <a:effectLst/>
                        </a:rPr>
                        <a:t>1</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a:effectLst/>
                        </a:rPr>
                        <a:t>2 Axle Single</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5.71</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4.56</a:t>
                      </a:r>
                      <a:endParaRPr lang="en-PK" sz="1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274834990"/>
                  </a:ext>
                </a:extLst>
              </a:tr>
              <a:tr h="0">
                <a:tc>
                  <a:txBody>
                    <a:bodyPr/>
                    <a:lstStyle/>
                    <a:p>
                      <a:pPr algn="ctr">
                        <a:lnSpc>
                          <a:spcPct val="115000"/>
                        </a:lnSpc>
                        <a:spcAft>
                          <a:spcPts val="1200"/>
                        </a:spcAft>
                      </a:pPr>
                      <a:r>
                        <a:rPr lang="en-US" sz="1400">
                          <a:effectLst/>
                        </a:rPr>
                        <a:t>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a:effectLst/>
                        </a:rPr>
                        <a:t>3 Axle Tandem</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7.06</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4.53</a:t>
                      </a:r>
                      <a:endParaRPr lang="en-PK" sz="1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780940824"/>
                  </a:ext>
                </a:extLst>
              </a:tr>
              <a:tr h="0">
                <a:tc>
                  <a:txBody>
                    <a:bodyPr/>
                    <a:lstStyle/>
                    <a:p>
                      <a:pPr algn="ctr">
                        <a:lnSpc>
                          <a:spcPct val="115000"/>
                        </a:lnSpc>
                        <a:spcAft>
                          <a:spcPts val="1200"/>
                        </a:spcAft>
                      </a:pPr>
                      <a:r>
                        <a:rPr lang="en-US" sz="1400">
                          <a:effectLst/>
                        </a:rPr>
                        <a:t>3</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a:effectLst/>
                        </a:rPr>
                        <a:t>4 Axle Single Tandem</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1.2-22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13.22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8.89</a:t>
                      </a:r>
                      <a:endParaRPr lang="en-PK" sz="1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374735927"/>
                  </a:ext>
                </a:extLst>
              </a:tr>
              <a:tr h="0">
                <a:tc>
                  <a:txBody>
                    <a:bodyPr/>
                    <a:lstStyle/>
                    <a:p>
                      <a:pPr algn="ctr">
                        <a:lnSpc>
                          <a:spcPct val="115000"/>
                        </a:lnSpc>
                        <a:spcAft>
                          <a:spcPts val="1200"/>
                        </a:spcAft>
                      </a:pPr>
                      <a:r>
                        <a:rPr lang="en-US" sz="1400">
                          <a:effectLst/>
                        </a:rPr>
                        <a:t>4</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dirty="0">
                          <a:effectLst/>
                        </a:rPr>
                        <a:t>5 Axle Single Tridem</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1.2-222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14.19</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8.69</a:t>
                      </a:r>
                      <a:endParaRPr lang="en-PK" sz="1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891743918"/>
                  </a:ext>
                </a:extLst>
              </a:tr>
              <a:tr h="0">
                <a:tc>
                  <a:txBody>
                    <a:bodyPr/>
                    <a:lstStyle/>
                    <a:p>
                      <a:pPr algn="ctr">
                        <a:lnSpc>
                          <a:spcPct val="115000"/>
                        </a:lnSpc>
                        <a:spcAft>
                          <a:spcPts val="1200"/>
                        </a:spcAft>
                      </a:pPr>
                      <a:r>
                        <a:rPr lang="en-US" sz="1400">
                          <a:effectLst/>
                        </a:rPr>
                        <a:t>5</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a:effectLst/>
                        </a:rPr>
                        <a:t>5 Axle Tandem Tandem</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1.22-22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15.17</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8.87</a:t>
                      </a:r>
                      <a:endParaRPr lang="en-PK" sz="1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291050771"/>
                  </a:ext>
                </a:extLst>
              </a:tr>
              <a:tr h="0">
                <a:tc>
                  <a:txBody>
                    <a:bodyPr/>
                    <a:lstStyle/>
                    <a:p>
                      <a:pPr algn="ctr">
                        <a:lnSpc>
                          <a:spcPct val="115000"/>
                        </a:lnSpc>
                        <a:spcAft>
                          <a:spcPts val="1200"/>
                        </a:spcAft>
                      </a:pPr>
                      <a:r>
                        <a:rPr lang="en-US" sz="1400">
                          <a:effectLst/>
                        </a:rPr>
                        <a:t>6</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dirty="0">
                          <a:effectLst/>
                        </a:rPr>
                        <a:t>6 Axle Tandem Tridem</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1.22-222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16.15</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8.66</a:t>
                      </a:r>
                      <a:endParaRPr lang="en-PK" sz="14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643054274"/>
                  </a:ext>
                </a:extLst>
              </a:tr>
            </a:tbl>
          </a:graphicData>
        </a:graphic>
      </p:graphicFrame>
    </p:spTree>
    <p:extLst>
      <p:ext uri="{BB962C8B-B14F-4D97-AF65-F5344CB8AC3E}">
        <p14:creationId xmlns:p14="http://schemas.microsoft.com/office/powerpoint/2010/main" val="2421758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MOTORWAYS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250163"/>
            <a:ext cx="8717561" cy="464338"/>
          </a:xfrm>
        </p:spPr>
        <p:txBody>
          <a:bodyPr>
            <a:normAutofit/>
          </a:bodyPr>
          <a:lstStyle/>
          <a:p>
            <a:pPr marL="285750" lvl="1" algn="just"/>
            <a:r>
              <a:rPr lang="en-US" sz="1800" dirty="0">
                <a:solidFill>
                  <a:schemeClr val="tx1">
                    <a:lumMod val="85000"/>
                    <a:lumOff val="15000"/>
                  </a:schemeClr>
                </a:solidFill>
                <a:latin typeface="+mj-lt"/>
              </a:rPr>
              <a:t>Commodities carried by Truck Traffic on Motorways</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18</a:t>
            </a:fld>
            <a:endParaRPr lang="en-US" dirty="0"/>
          </a:p>
        </p:txBody>
      </p:sp>
      <p:graphicFrame>
        <p:nvGraphicFramePr>
          <p:cNvPr id="11" name="Chart 10">
            <a:extLst>
              <a:ext uri="{FF2B5EF4-FFF2-40B4-BE49-F238E27FC236}">
                <a16:creationId xmlns:a16="http://schemas.microsoft.com/office/drawing/2014/main" id="{8517EEA6-2A68-43AB-A3BD-F74737352AB0}"/>
              </a:ext>
            </a:extLst>
          </p:cNvPr>
          <p:cNvGraphicFramePr>
            <a:graphicFrameLocks noChangeAspect="1"/>
          </p:cNvGraphicFramePr>
          <p:nvPr>
            <p:extLst>
              <p:ext uri="{D42A27DB-BD31-4B8C-83A1-F6EECF244321}">
                <p14:modId xmlns:p14="http://schemas.microsoft.com/office/powerpoint/2010/main" val="4285246963"/>
              </p:ext>
            </p:extLst>
          </p:nvPr>
        </p:nvGraphicFramePr>
        <p:xfrm>
          <a:off x="802640" y="2028525"/>
          <a:ext cx="7538720" cy="4267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39405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MOTORWAYS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059662"/>
            <a:ext cx="8717561" cy="1854988"/>
          </a:xfrm>
        </p:spPr>
        <p:txBody>
          <a:bodyPr>
            <a:normAutofit/>
          </a:bodyPr>
          <a:lstStyle/>
          <a:p>
            <a:pPr marL="285750" lvl="1" algn="just"/>
            <a:r>
              <a:rPr lang="en-US" sz="1800" dirty="0">
                <a:solidFill>
                  <a:schemeClr val="tx1">
                    <a:lumMod val="85000"/>
                    <a:lumOff val="15000"/>
                  </a:schemeClr>
                </a:solidFill>
                <a:latin typeface="+mj-lt"/>
              </a:rPr>
              <a:t>Tire Pressure for Major Axle Configuration on Motorways</a:t>
            </a:r>
          </a:p>
          <a:p>
            <a:pPr marL="285750" lvl="1" algn="just"/>
            <a:r>
              <a:rPr lang="en-US" sz="1800" dirty="0">
                <a:solidFill>
                  <a:schemeClr val="tx1">
                    <a:lumMod val="85000"/>
                    <a:lumOff val="15000"/>
                  </a:schemeClr>
                </a:solidFill>
                <a:latin typeface="+mj-lt"/>
              </a:rPr>
              <a:t>As per NHSO 2000, tire pressure for front and rear axle is:</a:t>
            </a:r>
          </a:p>
          <a:p>
            <a:pPr marL="628650" lvl="1" algn="just"/>
            <a:r>
              <a:rPr lang="en-US" sz="1800" dirty="0">
                <a:solidFill>
                  <a:schemeClr val="tx1">
                    <a:lumMod val="85000"/>
                    <a:lumOff val="15000"/>
                  </a:schemeClr>
                </a:solidFill>
                <a:latin typeface="+mj-lt"/>
              </a:rPr>
              <a:t>Front Axle = 100 PSI</a:t>
            </a:r>
          </a:p>
          <a:p>
            <a:pPr marL="628650" lvl="1" algn="just"/>
            <a:r>
              <a:rPr lang="en-US" sz="1800" dirty="0">
                <a:solidFill>
                  <a:schemeClr val="tx1">
                    <a:lumMod val="85000"/>
                    <a:lumOff val="15000"/>
                  </a:schemeClr>
                </a:solidFill>
                <a:latin typeface="+mj-lt"/>
              </a:rPr>
              <a:t>Rear Axle = 120 PSI</a:t>
            </a:r>
          </a:p>
          <a:p>
            <a:pPr marL="285750" lvl="1" algn="just"/>
            <a:endParaRPr lang="en-US" sz="1800" dirty="0">
              <a:solidFill>
                <a:schemeClr val="tx1">
                  <a:lumMod val="85000"/>
                  <a:lumOff val="15000"/>
                </a:schemeClr>
              </a:solidFill>
              <a:latin typeface="+mj-lt"/>
            </a:endParaRP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19</a:t>
            </a:fld>
            <a:endParaRPr lang="en-US" dirty="0"/>
          </a:p>
        </p:txBody>
      </p:sp>
      <p:graphicFrame>
        <p:nvGraphicFramePr>
          <p:cNvPr id="5" name="Table 4">
            <a:extLst>
              <a:ext uri="{FF2B5EF4-FFF2-40B4-BE49-F238E27FC236}">
                <a16:creationId xmlns:a16="http://schemas.microsoft.com/office/drawing/2014/main" id="{743CE693-0169-43B5-B24C-E2110440A658}"/>
              </a:ext>
            </a:extLst>
          </p:cNvPr>
          <p:cNvGraphicFramePr>
            <a:graphicFrameLocks noGrp="1"/>
          </p:cNvGraphicFramePr>
          <p:nvPr>
            <p:extLst>
              <p:ext uri="{D42A27DB-BD31-4B8C-83A1-F6EECF244321}">
                <p14:modId xmlns:p14="http://schemas.microsoft.com/office/powerpoint/2010/main" val="3451882622"/>
              </p:ext>
            </p:extLst>
          </p:nvPr>
        </p:nvGraphicFramePr>
        <p:xfrm>
          <a:off x="200297" y="3038172"/>
          <a:ext cx="8717560" cy="2581578"/>
        </p:xfrm>
        <a:graphic>
          <a:graphicData uri="http://schemas.openxmlformats.org/drawingml/2006/table">
            <a:tbl>
              <a:tblPr firstRow="1" firstCol="1" bandRow="1">
                <a:tableStyleId>{7DF18680-E054-41AD-8BC1-D1AEF772440D}</a:tableStyleId>
              </a:tblPr>
              <a:tblGrid>
                <a:gridCol w="713533">
                  <a:extLst>
                    <a:ext uri="{9D8B030D-6E8A-4147-A177-3AD203B41FA5}">
                      <a16:colId xmlns:a16="http://schemas.microsoft.com/office/drawing/2014/main" val="499338626"/>
                    </a:ext>
                  </a:extLst>
                </a:gridCol>
                <a:gridCol w="2458020">
                  <a:extLst>
                    <a:ext uri="{9D8B030D-6E8A-4147-A177-3AD203B41FA5}">
                      <a16:colId xmlns:a16="http://schemas.microsoft.com/office/drawing/2014/main" val="2813915656"/>
                    </a:ext>
                  </a:extLst>
                </a:gridCol>
                <a:gridCol w="904875">
                  <a:extLst>
                    <a:ext uri="{9D8B030D-6E8A-4147-A177-3AD203B41FA5}">
                      <a16:colId xmlns:a16="http://schemas.microsoft.com/office/drawing/2014/main" val="3435600710"/>
                    </a:ext>
                  </a:extLst>
                </a:gridCol>
                <a:gridCol w="895350">
                  <a:extLst>
                    <a:ext uri="{9D8B030D-6E8A-4147-A177-3AD203B41FA5}">
                      <a16:colId xmlns:a16="http://schemas.microsoft.com/office/drawing/2014/main" val="17425951"/>
                    </a:ext>
                  </a:extLst>
                </a:gridCol>
                <a:gridCol w="714375">
                  <a:extLst>
                    <a:ext uri="{9D8B030D-6E8A-4147-A177-3AD203B41FA5}">
                      <a16:colId xmlns:a16="http://schemas.microsoft.com/office/drawing/2014/main" val="1566024563"/>
                    </a:ext>
                  </a:extLst>
                </a:gridCol>
                <a:gridCol w="685800">
                  <a:extLst>
                    <a:ext uri="{9D8B030D-6E8A-4147-A177-3AD203B41FA5}">
                      <a16:colId xmlns:a16="http://schemas.microsoft.com/office/drawing/2014/main" val="1527174843"/>
                    </a:ext>
                  </a:extLst>
                </a:gridCol>
                <a:gridCol w="742950">
                  <a:extLst>
                    <a:ext uri="{9D8B030D-6E8A-4147-A177-3AD203B41FA5}">
                      <a16:colId xmlns:a16="http://schemas.microsoft.com/office/drawing/2014/main" val="557613232"/>
                    </a:ext>
                  </a:extLst>
                </a:gridCol>
                <a:gridCol w="742950">
                  <a:extLst>
                    <a:ext uri="{9D8B030D-6E8A-4147-A177-3AD203B41FA5}">
                      <a16:colId xmlns:a16="http://schemas.microsoft.com/office/drawing/2014/main" val="2816704363"/>
                    </a:ext>
                  </a:extLst>
                </a:gridCol>
                <a:gridCol w="859707">
                  <a:extLst>
                    <a:ext uri="{9D8B030D-6E8A-4147-A177-3AD203B41FA5}">
                      <a16:colId xmlns:a16="http://schemas.microsoft.com/office/drawing/2014/main" val="2201358144"/>
                    </a:ext>
                  </a:extLst>
                </a:gridCol>
              </a:tblGrid>
              <a:tr h="322538">
                <a:tc rowSpan="2">
                  <a:txBody>
                    <a:bodyPr/>
                    <a:lstStyle/>
                    <a:p>
                      <a:pPr algn="ctr">
                        <a:lnSpc>
                          <a:spcPct val="115000"/>
                        </a:lnSpc>
                        <a:spcAft>
                          <a:spcPts val="1200"/>
                        </a:spcAft>
                      </a:pPr>
                      <a:r>
                        <a:rPr lang="en-US" sz="1400">
                          <a:effectLst/>
                        </a:rPr>
                        <a:t>Sr. No.</a:t>
                      </a:r>
                      <a:endParaRPr lang="en-PK" sz="140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ct val="115000"/>
                        </a:lnSpc>
                        <a:spcAft>
                          <a:spcPts val="1200"/>
                        </a:spcAft>
                      </a:pPr>
                      <a:r>
                        <a:rPr lang="en-US" sz="1400">
                          <a:effectLst/>
                        </a:rPr>
                        <a:t>Axle Configuration</a:t>
                      </a:r>
                      <a:endParaRPr lang="en-PK" sz="140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ct val="115000"/>
                        </a:lnSpc>
                        <a:spcAft>
                          <a:spcPts val="1200"/>
                        </a:spcAft>
                      </a:pPr>
                      <a:r>
                        <a:rPr lang="en-US" sz="1400">
                          <a:effectLst/>
                        </a:rPr>
                        <a:t>Code</a:t>
                      </a:r>
                      <a:endParaRPr lang="en-PK" sz="1400">
                        <a:effectLst/>
                        <a:latin typeface="Times New Roman" panose="02020603050405020304" pitchFamily="18" charset="0"/>
                        <a:ea typeface="Calibri" panose="020F0502020204030204" pitchFamily="34" charset="0"/>
                      </a:endParaRPr>
                    </a:p>
                  </a:txBody>
                  <a:tcPr marL="68580" marR="68580" marT="0" marB="0" anchor="ctr"/>
                </a:tc>
                <a:tc gridSpan="6">
                  <a:txBody>
                    <a:bodyPr/>
                    <a:lstStyle/>
                    <a:p>
                      <a:pPr algn="ctr">
                        <a:lnSpc>
                          <a:spcPct val="115000"/>
                        </a:lnSpc>
                        <a:spcAft>
                          <a:spcPts val="1200"/>
                        </a:spcAft>
                      </a:pPr>
                      <a:r>
                        <a:rPr lang="en-US" sz="1400">
                          <a:effectLst/>
                        </a:rPr>
                        <a:t>Average Pressure (Psi)</a:t>
                      </a:r>
                      <a:endParaRPr lang="en-PK" sz="140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extLst>
                  <a:ext uri="{0D108BD9-81ED-4DB2-BD59-A6C34878D82A}">
                    <a16:rowId xmlns:a16="http://schemas.microsoft.com/office/drawing/2014/main" val="2733312480"/>
                  </a:ext>
                </a:extLst>
              </a:tr>
              <a:tr h="32272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ctr">
                        <a:lnSpc>
                          <a:spcPct val="115000"/>
                        </a:lnSpc>
                        <a:spcAft>
                          <a:spcPts val="1200"/>
                        </a:spcAft>
                      </a:pPr>
                      <a:r>
                        <a:rPr lang="en-US" sz="1400">
                          <a:effectLst/>
                        </a:rPr>
                        <a:t>Front</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Rear 1</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Rear 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Rear 3</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Rear 4</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Rear 5</a:t>
                      </a:r>
                      <a:endParaRPr lang="en-PK" sz="14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4139386617"/>
                  </a:ext>
                </a:extLst>
              </a:tr>
              <a:tr h="322720">
                <a:tc>
                  <a:txBody>
                    <a:bodyPr/>
                    <a:lstStyle/>
                    <a:p>
                      <a:pPr algn="ctr">
                        <a:lnSpc>
                          <a:spcPct val="115000"/>
                        </a:lnSpc>
                        <a:spcAft>
                          <a:spcPts val="1200"/>
                        </a:spcAft>
                      </a:pPr>
                      <a:r>
                        <a:rPr lang="en-US" sz="1400">
                          <a:effectLst/>
                        </a:rPr>
                        <a:t>1</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a:effectLst/>
                        </a:rPr>
                        <a:t>2 Axle Single</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130.24</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144.79</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 </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 </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 </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 </a:t>
                      </a:r>
                      <a:endParaRPr lang="en-PK" sz="1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4152002556"/>
                  </a:ext>
                </a:extLst>
              </a:tr>
              <a:tr h="322720">
                <a:tc>
                  <a:txBody>
                    <a:bodyPr/>
                    <a:lstStyle/>
                    <a:p>
                      <a:pPr algn="ctr">
                        <a:lnSpc>
                          <a:spcPct val="115000"/>
                        </a:lnSpc>
                        <a:spcAft>
                          <a:spcPts val="1200"/>
                        </a:spcAft>
                      </a:pPr>
                      <a:r>
                        <a:rPr lang="en-US" sz="1400">
                          <a:effectLst/>
                        </a:rPr>
                        <a:t>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a:effectLst/>
                        </a:rPr>
                        <a:t>3 Axle Tandem</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138.50</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150.54</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151.47</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 </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 </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 </a:t>
                      </a:r>
                      <a:endParaRPr lang="en-PK" sz="1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592054967"/>
                  </a:ext>
                </a:extLst>
              </a:tr>
              <a:tr h="322720">
                <a:tc>
                  <a:txBody>
                    <a:bodyPr/>
                    <a:lstStyle/>
                    <a:p>
                      <a:pPr algn="ctr">
                        <a:lnSpc>
                          <a:spcPct val="115000"/>
                        </a:lnSpc>
                        <a:spcAft>
                          <a:spcPts val="1200"/>
                        </a:spcAft>
                      </a:pPr>
                      <a:r>
                        <a:rPr lang="en-US" sz="1400">
                          <a:effectLst/>
                        </a:rPr>
                        <a:t>3</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a:effectLst/>
                        </a:rPr>
                        <a:t>4 Axle Single Tandem</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1.2-22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136.50</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149.84</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152.31</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152.45</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 </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 </a:t>
                      </a:r>
                      <a:endParaRPr lang="en-PK" sz="1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75199672"/>
                  </a:ext>
                </a:extLst>
              </a:tr>
              <a:tr h="322720">
                <a:tc>
                  <a:txBody>
                    <a:bodyPr/>
                    <a:lstStyle/>
                    <a:p>
                      <a:pPr algn="ctr">
                        <a:lnSpc>
                          <a:spcPct val="115000"/>
                        </a:lnSpc>
                        <a:spcAft>
                          <a:spcPts val="1200"/>
                        </a:spcAft>
                      </a:pPr>
                      <a:r>
                        <a:rPr lang="en-US" sz="1400">
                          <a:effectLst/>
                        </a:rPr>
                        <a:t>4</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a:effectLst/>
                        </a:rPr>
                        <a:t>5 Axle Single Tridem</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1.2-222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136.56</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146.24</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151.34</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152.42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152.63</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 </a:t>
                      </a:r>
                      <a:endParaRPr lang="en-PK" sz="1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788878829"/>
                  </a:ext>
                </a:extLst>
              </a:tr>
              <a:tr h="322720">
                <a:tc>
                  <a:txBody>
                    <a:bodyPr/>
                    <a:lstStyle/>
                    <a:p>
                      <a:pPr algn="ctr">
                        <a:lnSpc>
                          <a:spcPct val="115000"/>
                        </a:lnSpc>
                        <a:spcAft>
                          <a:spcPts val="1200"/>
                        </a:spcAft>
                      </a:pPr>
                      <a:r>
                        <a:rPr lang="en-US" sz="1400">
                          <a:effectLst/>
                        </a:rPr>
                        <a:t>5</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a:effectLst/>
                        </a:rPr>
                        <a:t>5 Axle Tandem Tandem</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1.22-22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139.64</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148.57</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149.64</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153.75</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154.64</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 </a:t>
                      </a:r>
                      <a:endParaRPr lang="en-PK" sz="1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996023853"/>
                  </a:ext>
                </a:extLst>
              </a:tr>
              <a:tr h="322720">
                <a:tc>
                  <a:txBody>
                    <a:bodyPr/>
                    <a:lstStyle/>
                    <a:p>
                      <a:pPr algn="ctr">
                        <a:lnSpc>
                          <a:spcPct val="115000"/>
                        </a:lnSpc>
                        <a:spcAft>
                          <a:spcPts val="1200"/>
                        </a:spcAft>
                      </a:pPr>
                      <a:r>
                        <a:rPr lang="en-US" sz="1400">
                          <a:effectLst/>
                        </a:rPr>
                        <a:t>6</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a:effectLst/>
                        </a:rPr>
                        <a:t>6 Axle Tandem Tridem</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1.22-222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133.64</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152.76</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149.69</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151.95</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152.29</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152.63</a:t>
                      </a:r>
                      <a:endParaRPr lang="en-PK" sz="14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550610274"/>
                  </a:ext>
                </a:extLst>
              </a:tr>
            </a:tbl>
          </a:graphicData>
        </a:graphic>
      </p:graphicFrame>
    </p:spTree>
    <p:extLst>
      <p:ext uri="{BB962C8B-B14F-4D97-AF65-F5344CB8AC3E}">
        <p14:creationId xmlns:p14="http://schemas.microsoft.com/office/powerpoint/2010/main" val="384863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CONTENTS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250162"/>
            <a:ext cx="8488450" cy="5607837"/>
          </a:xfrm>
        </p:spPr>
        <p:txBody>
          <a:bodyPr>
            <a:normAutofit/>
          </a:bodyPr>
          <a:lstStyle/>
          <a:p>
            <a:pPr lvl="1" algn="just"/>
            <a:r>
              <a:rPr lang="en-US" sz="1800" dirty="0">
                <a:solidFill>
                  <a:schemeClr val="tx1">
                    <a:lumMod val="85000"/>
                    <a:lumOff val="15000"/>
                  </a:schemeClr>
                </a:solidFill>
                <a:latin typeface="+mj-lt"/>
              </a:rPr>
              <a:t>Introduction</a:t>
            </a:r>
          </a:p>
          <a:p>
            <a:pPr lvl="1" algn="just"/>
            <a:r>
              <a:rPr lang="en-US" sz="1800" dirty="0">
                <a:solidFill>
                  <a:schemeClr val="tx1">
                    <a:lumMod val="85000"/>
                    <a:lumOff val="15000"/>
                  </a:schemeClr>
                </a:solidFill>
                <a:latin typeface="+mj-lt"/>
              </a:rPr>
              <a:t>Objectives</a:t>
            </a:r>
          </a:p>
          <a:p>
            <a:pPr lvl="1" algn="just"/>
            <a:r>
              <a:rPr lang="en-US" sz="1800" dirty="0">
                <a:solidFill>
                  <a:schemeClr val="tx1">
                    <a:lumMod val="85000"/>
                    <a:lumOff val="15000"/>
                  </a:schemeClr>
                </a:solidFill>
                <a:latin typeface="+mj-lt"/>
              </a:rPr>
              <a:t>Survey Locations</a:t>
            </a:r>
          </a:p>
          <a:p>
            <a:pPr lvl="1" algn="just"/>
            <a:r>
              <a:rPr lang="en-US" sz="1800" dirty="0">
                <a:solidFill>
                  <a:schemeClr val="tx1">
                    <a:lumMod val="85000"/>
                    <a:lumOff val="15000"/>
                  </a:schemeClr>
                </a:solidFill>
                <a:latin typeface="+mj-lt"/>
              </a:rPr>
              <a:t>Legal Load Limits in Pakistan</a:t>
            </a:r>
          </a:p>
          <a:p>
            <a:pPr lvl="1" algn="just"/>
            <a:r>
              <a:rPr lang="en-US" sz="1800" dirty="0">
                <a:solidFill>
                  <a:schemeClr val="tx1">
                    <a:lumMod val="85000"/>
                    <a:lumOff val="15000"/>
                  </a:schemeClr>
                </a:solidFill>
                <a:latin typeface="+mj-lt"/>
              </a:rPr>
              <a:t>Summary of Results</a:t>
            </a:r>
          </a:p>
          <a:p>
            <a:pPr lvl="1" algn="just"/>
            <a:r>
              <a:rPr lang="en-US" sz="1800" dirty="0">
                <a:solidFill>
                  <a:schemeClr val="tx1">
                    <a:lumMod val="85000"/>
                    <a:lumOff val="15000"/>
                  </a:schemeClr>
                </a:solidFill>
                <a:latin typeface="+mj-lt"/>
              </a:rPr>
              <a:t>Motorways</a:t>
            </a:r>
          </a:p>
          <a:p>
            <a:pPr lvl="1" algn="just"/>
            <a:r>
              <a:rPr lang="en-US" sz="1800" dirty="0">
                <a:solidFill>
                  <a:schemeClr val="tx1">
                    <a:lumMod val="85000"/>
                    <a:lumOff val="15000"/>
                  </a:schemeClr>
                </a:solidFill>
                <a:latin typeface="+mj-lt"/>
              </a:rPr>
              <a:t>National Highways</a:t>
            </a:r>
          </a:p>
          <a:p>
            <a:pPr lvl="1" algn="just"/>
            <a:r>
              <a:rPr lang="en-US" sz="1800" dirty="0">
                <a:solidFill>
                  <a:schemeClr val="tx1">
                    <a:lumMod val="85000"/>
                    <a:lumOff val="15000"/>
                  </a:schemeClr>
                </a:solidFill>
                <a:latin typeface="+mj-lt"/>
              </a:rPr>
              <a:t>Ports and Dry Ports</a:t>
            </a:r>
          </a:p>
          <a:p>
            <a:pPr lvl="1" algn="just"/>
            <a:r>
              <a:rPr lang="en-US" sz="1800" dirty="0">
                <a:solidFill>
                  <a:schemeClr val="tx1">
                    <a:lumMod val="85000"/>
                    <a:lumOff val="15000"/>
                  </a:schemeClr>
                </a:solidFill>
                <a:latin typeface="+mj-lt"/>
              </a:rPr>
              <a:t>Conclusions &amp; Recommendations</a:t>
            </a:r>
          </a:p>
          <a:p>
            <a:pPr marL="457200" lvl="1" indent="0" algn="just">
              <a:buNone/>
            </a:pPr>
            <a:endParaRPr lang="en-US" dirty="0">
              <a:solidFill>
                <a:schemeClr val="tx1">
                  <a:lumMod val="85000"/>
                  <a:lumOff val="15000"/>
                </a:schemeClr>
              </a:solidFill>
              <a:latin typeface="+mj-lt"/>
            </a:endParaRPr>
          </a:p>
          <a:p>
            <a:pPr lvl="1" algn="just"/>
            <a:endParaRPr lang="en-US" sz="1800" dirty="0">
              <a:solidFill>
                <a:schemeClr val="tx1">
                  <a:lumMod val="85000"/>
                  <a:lumOff val="15000"/>
                </a:schemeClr>
              </a:solidFill>
              <a:latin typeface="+mj-lt"/>
            </a:endParaRPr>
          </a:p>
          <a:p>
            <a:pPr lvl="1" algn="just"/>
            <a:endParaRPr lang="en-US" sz="1800" dirty="0">
              <a:solidFill>
                <a:schemeClr val="tx1">
                  <a:lumMod val="85000"/>
                  <a:lumOff val="15000"/>
                </a:schemeClr>
              </a:solidFill>
              <a:latin typeface="+mj-lt"/>
            </a:endParaRPr>
          </a:p>
          <a:p>
            <a:pPr lvl="1" algn="just"/>
            <a:endParaRPr lang="en-US" sz="1800" dirty="0">
              <a:solidFill>
                <a:schemeClr val="tx1">
                  <a:lumMod val="85000"/>
                  <a:lumOff val="15000"/>
                </a:schemeClr>
              </a:solidFill>
              <a:latin typeface="+mj-lt"/>
            </a:endParaRPr>
          </a:p>
          <a:p>
            <a:pPr lvl="1" algn="just"/>
            <a:endParaRPr lang="en-US" sz="1800" dirty="0">
              <a:solidFill>
                <a:schemeClr val="tx1">
                  <a:lumMod val="85000"/>
                  <a:lumOff val="15000"/>
                </a:schemeClr>
              </a:solidFill>
              <a:latin typeface="+mj-lt"/>
            </a:endParaRP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Slide Number Placeholder 7"/>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217645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2248950" y="3834336"/>
            <a:ext cx="6589199" cy="626053"/>
          </a:xfrm>
        </p:spPr>
        <p:txBody>
          <a:bodyPr>
            <a:normAutofit/>
          </a:bodyPr>
          <a:lstStyle/>
          <a:p>
            <a:pPr algn="r"/>
            <a:r>
              <a:rPr lang="en-US" sz="2800" b="1" dirty="0">
                <a:latin typeface="Bookman Old Style" panose="02050604050505020204" pitchFamily="18" charset="0"/>
              </a:rPr>
              <a:t>NATIONAL HIGHWAYS</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084526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01E7835-3347-4115-BA3A-9DCB804506D6}"/>
              </a:ext>
            </a:extLst>
          </p:cNvPr>
          <p:cNvGraphicFramePr>
            <a:graphicFrameLocks noGrp="1"/>
          </p:cNvGraphicFramePr>
          <p:nvPr>
            <p:extLst>
              <p:ext uri="{D42A27DB-BD31-4B8C-83A1-F6EECF244321}">
                <p14:modId xmlns:p14="http://schemas.microsoft.com/office/powerpoint/2010/main" val="2619978634"/>
              </p:ext>
            </p:extLst>
          </p:nvPr>
        </p:nvGraphicFramePr>
        <p:xfrm>
          <a:off x="0" y="1390648"/>
          <a:ext cx="9144003" cy="5465823"/>
        </p:xfrm>
        <a:graphic>
          <a:graphicData uri="http://schemas.openxmlformats.org/drawingml/2006/table">
            <a:tbl>
              <a:tblPr firstRow="1" firstCol="1" bandRow="1">
                <a:tableStyleId>{7DF18680-E054-41AD-8BC1-D1AEF772440D}</a:tableStyleId>
              </a:tblPr>
              <a:tblGrid>
                <a:gridCol w="304800">
                  <a:extLst>
                    <a:ext uri="{9D8B030D-6E8A-4147-A177-3AD203B41FA5}">
                      <a16:colId xmlns:a16="http://schemas.microsoft.com/office/drawing/2014/main" val="3935472365"/>
                    </a:ext>
                  </a:extLst>
                </a:gridCol>
                <a:gridCol w="962025">
                  <a:extLst>
                    <a:ext uri="{9D8B030D-6E8A-4147-A177-3AD203B41FA5}">
                      <a16:colId xmlns:a16="http://schemas.microsoft.com/office/drawing/2014/main" val="403683069"/>
                    </a:ext>
                  </a:extLst>
                </a:gridCol>
                <a:gridCol w="495300">
                  <a:extLst>
                    <a:ext uri="{9D8B030D-6E8A-4147-A177-3AD203B41FA5}">
                      <a16:colId xmlns:a16="http://schemas.microsoft.com/office/drawing/2014/main" val="2411559162"/>
                    </a:ext>
                  </a:extLst>
                </a:gridCol>
                <a:gridCol w="807282">
                  <a:extLst>
                    <a:ext uri="{9D8B030D-6E8A-4147-A177-3AD203B41FA5}">
                      <a16:colId xmlns:a16="http://schemas.microsoft.com/office/drawing/2014/main" val="3335413590"/>
                    </a:ext>
                  </a:extLst>
                </a:gridCol>
                <a:gridCol w="467740">
                  <a:extLst>
                    <a:ext uri="{9D8B030D-6E8A-4147-A177-3AD203B41FA5}">
                      <a16:colId xmlns:a16="http://schemas.microsoft.com/office/drawing/2014/main" val="3759958372"/>
                    </a:ext>
                  </a:extLst>
                </a:gridCol>
                <a:gridCol w="467740">
                  <a:extLst>
                    <a:ext uri="{9D8B030D-6E8A-4147-A177-3AD203B41FA5}">
                      <a16:colId xmlns:a16="http://schemas.microsoft.com/office/drawing/2014/main" val="1914996526"/>
                    </a:ext>
                  </a:extLst>
                </a:gridCol>
                <a:gridCol w="467740">
                  <a:extLst>
                    <a:ext uri="{9D8B030D-6E8A-4147-A177-3AD203B41FA5}">
                      <a16:colId xmlns:a16="http://schemas.microsoft.com/office/drawing/2014/main" val="651267420"/>
                    </a:ext>
                  </a:extLst>
                </a:gridCol>
                <a:gridCol w="467740">
                  <a:extLst>
                    <a:ext uri="{9D8B030D-6E8A-4147-A177-3AD203B41FA5}">
                      <a16:colId xmlns:a16="http://schemas.microsoft.com/office/drawing/2014/main" val="2674412907"/>
                    </a:ext>
                  </a:extLst>
                </a:gridCol>
                <a:gridCol w="467740">
                  <a:extLst>
                    <a:ext uri="{9D8B030D-6E8A-4147-A177-3AD203B41FA5}">
                      <a16:colId xmlns:a16="http://schemas.microsoft.com/office/drawing/2014/main" val="2478928804"/>
                    </a:ext>
                  </a:extLst>
                </a:gridCol>
                <a:gridCol w="467740">
                  <a:extLst>
                    <a:ext uri="{9D8B030D-6E8A-4147-A177-3AD203B41FA5}">
                      <a16:colId xmlns:a16="http://schemas.microsoft.com/office/drawing/2014/main" val="1718977291"/>
                    </a:ext>
                  </a:extLst>
                </a:gridCol>
                <a:gridCol w="467740">
                  <a:extLst>
                    <a:ext uri="{9D8B030D-6E8A-4147-A177-3AD203B41FA5}">
                      <a16:colId xmlns:a16="http://schemas.microsoft.com/office/drawing/2014/main" val="1587368215"/>
                    </a:ext>
                  </a:extLst>
                </a:gridCol>
                <a:gridCol w="467740">
                  <a:extLst>
                    <a:ext uri="{9D8B030D-6E8A-4147-A177-3AD203B41FA5}">
                      <a16:colId xmlns:a16="http://schemas.microsoft.com/office/drawing/2014/main" val="2443530758"/>
                    </a:ext>
                  </a:extLst>
                </a:gridCol>
                <a:gridCol w="467740">
                  <a:extLst>
                    <a:ext uri="{9D8B030D-6E8A-4147-A177-3AD203B41FA5}">
                      <a16:colId xmlns:a16="http://schemas.microsoft.com/office/drawing/2014/main" val="1522878851"/>
                    </a:ext>
                  </a:extLst>
                </a:gridCol>
                <a:gridCol w="467740">
                  <a:extLst>
                    <a:ext uri="{9D8B030D-6E8A-4147-A177-3AD203B41FA5}">
                      <a16:colId xmlns:a16="http://schemas.microsoft.com/office/drawing/2014/main" val="2667132365"/>
                    </a:ext>
                  </a:extLst>
                </a:gridCol>
                <a:gridCol w="467740">
                  <a:extLst>
                    <a:ext uri="{9D8B030D-6E8A-4147-A177-3AD203B41FA5}">
                      <a16:colId xmlns:a16="http://schemas.microsoft.com/office/drawing/2014/main" val="273042959"/>
                    </a:ext>
                  </a:extLst>
                </a:gridCol>
                <a:gridCol w="443312">
                  <a:extLst>
                    <a:ext uri="{9D8B030D-6E8A-4147-A177-3AD203B41FA5}">
                      <a16:colId xmlns:a16="http://schemas.microsoft.com/office/drawing/2014/main" val="1641440498"/>
                    </a:ext>
                  </a:extLst>
                </a:gridCol>
                <a:gridCol w="493072">
                  <a:extLst>
                    <a:ext uri="{9D8B030D-6E8A-4147-A177-3AD203B41FA5}">
                      <a16:colId xmlns:a16="http://schemas.microsoft.com/office/drawing/2014/main" val="2537507477"/>
                    </a:ext>
                  </a:extLst>
                </a:gridCol>
                <a:gridCol w="493072">
                  <a:extLst>
                    <a:ext uri="{9D8B030D-6E8A-4147-A177-3AD203B41FA5}">
                      <a16:colId xmlns:a16="http://schemas.microsoft.com/office/drawing/2014/main" val="793041598"/>
                    </a:ext>
                  </a:extLst>
                </a:gridCol>
              </a:tblGrid>
              <a:tr h="83891">
                <a:tc rowSpan="2">
                  <a:txBody>
                    <a:bodyPr/>
                    <a:lstStyle/>
                    <a:p>
                      <a:pPr algn="ctr">
                        <a:lnSpc>
                          <a:spcPct val="115000"/>
                        </a:lnSpc>
                        <a:spcAft>
                          <a:spcPts val="1200"/>
                        </a:spcAft>
                      </a:pPr>
                      <a:r>
                        <a:rPr lang="en-US" sz="1000">
                          <a:effectLst/>
                        </a:rPr>
                        <a:t>Sr. No.</a:t>
                      </a:r>
                      <a:endParaRPr lang="en-PK" sz="1000">
                        <a:effectLst/>
                        <a:latin typeface="Times New Roman" panose="02020603050405020304" pitchFamily="18" charset="0"/>
                        <a:ea typeface="Calibri" panose="020F0502020204030204" pitchFamily="34" charset="0"/>
                      </a:endParaRPr>
                    </a:p>
                  </a:txBody>
                  <a:tcPr marL="46968" marR="46968" marT="0" marB="0" anchor="ctr"/>
                </a:tc>
                <a:tc rowSpan="2">
                  <a:txBody>
                    <a:bodyPr/>
                    <a:lstStyle/>
                    <a:p>
                      <a:pPr algn="ctr">
                        <a:lnSpc>
                          <a:spcPct val="115000"/>
                        </a:lnSpc>
                        <a:spcAft>
                          <a:spcPts val="1200"/>
                        </a:spcAft>
                      </a:pPr>
                      <a:r>
                        <a:rPr lang="en-US" sz="1000" dirty="0">
                          <a:effectLst/>
                        </a:rPr>
                        <a:t>Axle Configuration</a:t>
                      </a:r>
                      <a:endParaRPr lang="en-PK" sz="1000" dirty="0">
                        <a:effectLst/>
                        <a:latin typeface="Times New Roman" panose="02020603050405020304" pitchFamily="18" charset="0"/>
                        <a:ea typeface="Calibri" panose="020F0502020204030204" pitchFamily="34" charset="0"/>
                      </a:endParaRPr>
                    </a:p>
                  </a:txBody>
                  <a:tcPr marL="46968" marR="46968" marT="0" marB="0" anchor="ctr"/>
                </a:tc>
                <a:tc rowSpan="2">
                  <a:txBody>
                    <a:bodyPr/>
                    <a:lstStyle/>
                    <a:p>
                      <a:pPr algn="ctr">
                        <a:lnSpc>
                          <a:spcPct val="115000"/>
                        </a:lnSpc>
                        <a:spcAft>
                          <a:spcPts val="1200"/>
                        </a:spcAft>
                      </a:pPr>
                      <a:r>
                        <a:rPr lang="en-US" sz="1000" dirty="0">
                          <a:effectLst/>
                        </a:rPr>
                        <a:t>Load Limits</a:t>
                      </a:r>
                      <a:endParaRPr lang="en-PK" sz="1000" dirty="0">
                        <a:effectLst/>
                        <a:latin typeface="Times New Roman" panose="02020603050405020304" pitchFamily="18" charset="0"/>
                        <a:ea typeface="Calibri" panose="020F0502020204030204" pitchFamily="34" charset="0"/>
                      </a:endParaRPr>
                    </a:p>
                  </a:txBody>
                  <a:tcPr marL="46968" marR="46968" marT="0" marB="0" anchor="ctr"/>
                </a:tc>
                <a:tc rowSpan="2">
                  <a:txBody>
                    <a:bodyPr/>
                    <a:lstStyle/>
                    <a:p>
                      <a:pPr algn="ctr">
                        <a:lnSpc>
                          <a:spcPct val="115000"/>
                        </a:lnSpc>
                        <a:spcAft>
                          <a:spcPts val="1200"/>
                        </a:spcAft>
                      </a:pPr>
                      <a:r>
                        <a:rPr lang="en-US" sz="900">
                          <a:effectLst/>
                        </a:rPr>
                        <a:t>Parameters</a:t>
                      </a:r>
                      <a:endParaRPr lang="en-PK" sz="900">
                        <a:effectLst/>
                        <a:latin typeface="Times New Roman" panose="02020603050405020304" pitchFamily="18" charset="0"/>
                        <a:ea typeface="Calibri" panose="020F0502020204030204" pitchFamily="34" charset="0"/>
                      </a:endParaRPr>
                    </a:p>
                  </a:txBody>
                  <a:tcPr marL="46968" marR="46968" marT="0" marB="0" anchor="ctr"/>
                </a:tc>
                <a:tc gridSpan="14">
                  <a:txBody>
                    <a:bodyPr/>
                    <a:lstStyle/>
                    <a:p>
                      <a:pPr algn="ctr">
                        <a:lnSpc>
                          <a:spcPct val="115000"/>
                        </a:lnSpc>
                        <a:spcAft>
                          <a:spcPts val="1200"/>
                        </a:spcAft>
                      </a:pPr>
                      <a:r>
                        <a:rPr lang="en-US" sz="1000">
                          <a:effectLst/>
                        </a:rPr>
                        <a:t>Total Load (Tons)</a:t>
                      </a:r>
                      <a:endParaRPr lang="en-PK" sz="1000">
                        <a:effectLst/>
                        <a:latin typeface="Times New Roman" panose="02020603050405020304" pitchFamily="18" charset="0"/>
                        <a:ea typeface="Calibri" panose="020F0502020204030204" pitchFamily="34" charset="0"/>
                      </a:endParaRPr>
                    </a:p>
                  </a:txBody>
                  <a:tcPr marL="46968" marR="46968" marT="0" marB="0"/>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extLst>
                  <a:ext uri="{0D108BD9-81ED-4DB2-BD59-A6C34878D82A}">
                    <a16:rowId xmlns:a16="http://schemas.microsoft.com/office/drawing/2014/main" val="3586185436"/>
                  </a:ext>
                </a:extLst>
              </a:tr>
              <a:tr h="91335">
                <a:tc vMerge="1">
                  <a:txBody>
                    <a:bodyPr/>
                    <a:lstStyle/>
                    <a:p>
                      <a:endParaRPr lang="en-PK"/>
                    </a:p>
                  </a:txBody>
                  <a:tcPr/>
                </a:tc>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ctr">
                        <a:lnSpc>
                          <a:spcPct val="115000"/>
                        </a:lnSpc>
                        <a:spcAft>
                          <a:spcPts val="1200"/>
                        </a:spcAft>
                      </a:pPr>
                      <a:r>
                        <a:rPr lang="en-US" sz="1000" b="1" dirty="0">
                          <a:effectLst/>
                        </a:rPr>
                        <a:t>Avg.</a:t>
                      </a:r>
                      <a:endParaRPr lang="en-PK" sz="1000" b="1" dirty="0">
                        <a:effectLst/>
                        <a:latin typeface="Times New Roman" panose="02020603050405020304" pitchFamily="18" charset="0"/>
                        <a:ea typeface="Calibri" panose="020F0502020204030204" pitchFamily="34" charset="0"/>
                      </a:endParaRPr>
                    </a:p>
                  </a:txBody>
                  <a:tcPr marL="46968" marR="46968" marT="0" marB="0"/>
                </a:tc>
                <a:tc>
                  <a:txBody>
                    <a:bodyPr/>
                    <a:lstStyle/>
                    <a:p>
                      <a:pPr algn="ctr">
                        <a:lnSpc>
                          <a:spcPct val="115000"/>
                        </a:lnSpc>
                        <a:spcAft>
                          <a:spcPts val="1200"/>
                        </a:spcAft>
                      </a:pPr>
                      <a:r>
                        <a:rPr lang="en-US" sz="1000" b="1" dirty="0">
                          <a:effectLst/>
                        </a:rPr>
                        <a:t>N-5</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N-10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N-15</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N-25</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N-35</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N-40</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N-45</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N-55</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N-65</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N70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N-75</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N-80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N-85</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1769535428"/>
                  </a:ext>
                </a:extLst>
              </a:tr>
              <a:tr h="175226">
                <a:tc rowSpan="4">
                  <a:txBody>
                    <a:bodyPr/>
                    <a:lstStyle/>
                    <a:p>
                      <a:pPr algn="ctr">
                        <a:lnSpc>
                          <a:spcPct val="115000"/>
                        </a:lnSpc>
                        <a:spcAft>
                          <a:spcPts val="1200"/>
                        </a:spcAft>
                      </a:pPr>
                      <a:r>
                        <a:rPr lang="en-US" sz="1000" dirty="0">
                          <a:effectLst/>
                        </a:rPr>
                        <a:t>1</a:t>
                      </a:r>
                      <a:endParaRPr lang="en-PK" sz="1000" dirty="0">
                        <a:effectLst/>
                        <a:latin typeface="Times New Roman" panose="02020603050405020304" pitchFamily="18" charset="0"/>
                        <a:ea typeface="Calibri" panose="020F0502020204030204" pitchFamily="34" charset="0"/>
                      </a:endParaRPr>
                    </a:p>
                  </a:txBody>
                  <a:tcPr marL="46968" marR="46968" marT="0" marB="0" anchor="ctr"/>
                </a:tc>
                <a:tc rowSpan="4">
                  <a:txBody>
                    <a:bodyPr/>
                    <a:lstStyle/>
                    <a:p>
                      <a:pPr algn="l">
                        <a:lnSpc>
                          <a:spcPct val="115000"/>
                        </a:lnSpc>
                        <a:spcAft>
                          <a:spcPts val="1200"/>
                        </a:spcAft>
                      </a:pPr>
                      <a:r>
                        <a:rPr lang="en-US" sz="1000">
                          <a:effectLst/>
                        </a:rPr>
                        <a:t>2 Axle Single</a:t>
                      </a:r>
                      <a:endParaRPr lang="en-PK" sz="1000">
                        <a:effectLst/>
                        <a:latin typeface="Times New Roman" panose="02020603050405020304" pitchFamily="18" charset="0"/>
                        <a:ea typeface="Calibri" panose="020F0502020204030204" pitchFamily="34" charset="0"/>
                      </a:endParaRPr>
                    </a:p>
                  </a:txBody>
                  <a:tcPr marL="46968" marR="46968" marT="0" marB="0" anchor="ctr"/>
                </a:tc>
                <a:tc rowSpan="4">
                  <a:txBody>
                    <a:bodyPr/>
                    <a:lstStyle/>
                    <a:p>
                      <a:pPr algn="ctr">
                        <a:lnSpc>
                          <a:spcPct val="115000"/>
                        </a:lnSpc>
                        <a:spcAft>
                          <a:spcPts val="1200"/>
                        </a:spcAft>
                      </a:pPr>
                      <a:r>
                        <a:rPr lang="en-US" sz="1000">
                          <a:effectLst/>
                        </a:rPr>
                        <a:t>17.5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just">
                        <a:lnSpc>
                          <a:spcPct val="115000"/>
                        </a:lnSpc>
                        <a:spcAft>
                          <a:spcPts val="1200"/>
                        </a:spcAft>
                      </a:pPr>
                      <a:r>
                        <a:rPr lang="en-US" sz="900">
                          <a:effectLst/>
                        </a:rPr>
                        <a:t>Min. Load</a:t>
                      </a:r>
                      <a:endParaRPr lang="en-PK" sz="9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dirty="0">
                          <a:effectLst/>
                        </a:rPr>
                        <a:t>6.33</a:t>
                      </a:r>
                      <a:endParaRPr lang="en-PK" sz="1000"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6.33</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6.85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6.78</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6.79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6.74</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6.94</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6.72</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6.50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8.68</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7.17</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9.77</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6.75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7.26</a:t>
                      </a:r>
                      <a:endParaRPr lang="en-PK" sz="100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903316710"/>
                  </a:ext>
                </a:extLst>
              </a:tr>
              <a:tr h="175226">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900">
                          <a:effectLst/>
                        </a:rPr>
                        <a:t>Max. Load</a:t>
                      </a:r>
                      <a:endParaRPr lang="en-PK" sz="9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50.12</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40.85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26.12</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26.45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26.70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37.28</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25.62</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27.79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50.12</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35.00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33.24</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9.77</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25.43</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31.81</a:t>
                      </a:r>
                      <a:endParaRPr lang="en-PK" sz="100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2469217602"/>
                  </a:ext>
                </a:extLst>
              </a:tr>
              <a:tr h="175226">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900">
                          <a:effectLst/>
                        </a:rPr>
                        <a:t>Avg. Load</a:t>
                      </a:r>
                      <a:endParaRPr lang="en-PK" sz="9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20.00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20.45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17.55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16.43</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17.84</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21.77</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18.07</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17.73</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21.71</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20.59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20.17</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9.77</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18.56</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18.32</a:t>
                      </a:r>
                      <a:endParaRPr lang="en-PK" sz="100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4056172186"/>
                  </a:ext>
                </a:extLst>
              </a:tr>
              <a:tr h="266561">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900" b="1" dirty="0">
                          <a:effectLst/>
                        </a:rPr>
                        <a:t>Overloading (%)</a:t>
                      </a:r>
                      <a:endParaRPr lang="en-PK" sz="9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74.10</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77.04</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64.78</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50.98</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69.11</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73.44</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68.12</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57.57</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79.54</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79.00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73.27</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0.00</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75.63</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68.67</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2332403745"/>
                  </a:ext>
                </a:extLst>
              </a:tr>
              <a:tr h="175226">
                <a:tc rowSpan="4">
                  <a:txBody>
                    <a:bodyPr/>
                    <a:lstStyle/>
                    <a:p>
                      <a:pPr algn="ctr">
                        <a:lnSpc>
                          <a:spcPct val="115000"/>
                        </a:lnSpc>
                        <a:spcAft>
                          <a:spcPts val="1200"/>
                        </a:spcAft>
                      </a:pPr>
                      <a:r>
                        <a:rPr lang="en-US" sz="1000">
                          <a:effectLst/>
                        </a:rPr>
                        <a:t>2</a:t>
                      </a:r>
                      <a:endParaRPr lang="en-PK" sz="1000">
                        <a:effectLst/>
                        <a:latin typeface="Times New Roman" panose="02020603050405020304" pitchFamily="18" charset="0"/>
                        <a:ea typeface="Calibri" panose="020F0502020204030204" pitchFamily="34" charset="0"/>
                      </a:endParaRPr>
                    </a:p>
                  </a:txBody>
                  <a:tcPr marL="46968" marR="46968" marT="0" marB="0" anchor="ctr"/>
                </a:tc>
                <a:tc rowSpan="4">
                  <a:txBody>
                    <a:bodyPr/>
                    <a:lstStyle/>
                    <a:p>
                      <a:pPr algn="l">
                        <a:lnSpc>
                          <a:spcPct val="115000"/>
                        </a:lnSpc>
                        <a:spcAft>
                          <a:spcPts val="1200"/>
                        </a:spcAft>
                      </a:pPr>
                      <a:r>
                        <a:rPr lang="en-US" sz="1000">
                          <a:effectLst/>
                        </a:rPr>
                        <a:t>3 Axle Tandem</a:t>
                      </a:r>
                      <a:endParaRPr lang="en-PK" sz="1000">
                        <a:effectLst/>
                        <a:latin typeface="Times New Roman" panose="02020603050405020304" pitchFamily="18" charset="0"/>
                        <a:ea typeface="Calibri" panose="020F0502020204030204" pitchFamily="34" charset="0"/>
                      </a:endParaRPr>
                    </a:p>
                  </a:txBody>
                  <a:tcPr marL="46968" marR="46968" marT="0" marB="0" anchor="ctr"/>
                </a:tc>
                <a:tc rowSpan="4">
                  <a:txBody>
                    <a:bodyPr/>
                    <a:lstStyle/>
                    <a:p>
                      <a:pPr algn="ctr">
                        <a:lnSpc>
                          <a:spcPct val="115000"/>
                        </a:lnSpc>
                        <a:spcAft>
                          <a:spcPts val="1200"/>
                        </a:spcAft>
                      </a:pPr>
                      <a:r>
                        <a:rPr lang="en-US" sz="1000">
                          <a:effectLst/>
                        </a:rPr>
                        <a:t>27.5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just">
                        <a:lnSpc>
                          <a:spcPct val="115000"/>
                        </a:lnSpc>
                        <a:spcAft>
                          <a:spcPts val="1200"/>
                        </a:spcAft>
                      </a:pPr>
                      <a:r>
                        <a:rPr lang="en-US" sz="900">
                          <a:effectLst/>
                        </a:rPr>
                        <a:t>Min. Load</a:t>
                      </a:r>
                      <a:endParaRPr lang="en-PK" sz="9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11.76</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11.76</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12.16</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12.34</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12.27</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12.20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12.37</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12.39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12.46</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15.20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12.42</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21.85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12.47</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12.37</a:t>
                      </a:r>
                      <a:endParaRPr lang="en-PK" sz="100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1916306730"/>
                  </a:ext>
                </a:extLst>
              </a:tr>
              <a:tr h="175226">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900">
                          <a:effectLst/>
                        </a:rPr>
                        <a:t>Max. Load</a:t>
                      </a:r>
                      <a:endParaRPr lang="en-PK" sz="9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79.44</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79.44</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55.65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dirty="0">
                          <a:effectLst/>
                        </a:rPr>
                        <a:t>50.29</a:t>
                      </a:r>
                      <a:endParaRPr lang="en-PK" sz="1000"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53.74</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62.21</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57.31</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55.22</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69.80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60.00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60.70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45.05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54.88</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58.50</a:t>
                      </a:r>
                      <a:endParaRPr lang="en-PK" sz="100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4000770344"/>
                  </a:ext>
                </a:extLst>
              </a:tr>
              <a:tr h="175226">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900">
                          <a:effectLst/>
                        </a:rPr>
                        <a:t>Avg. Load</a:t>
                      </a:r>
                      <a:endParaRPr lang="en-PK" sz="9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40.37</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40.81</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38.42</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34.28</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40.03</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37.12</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37.79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35.12</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42.58</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41.28</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44.58</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39.58</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35.81</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41.75</a:t>
                      </a:r>
                      <a:endParaRPr lang="en-PK" sz="100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3872094842"/>
                  </a:ext>
                </a:extLst>
              </a:tr>
              <a:tr h="266561">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900" b="1" dirty="0">
                          <a:effectLst/>
                        </a:rPr>
                        <a:t>Overloading (%)</a:t>
                      </a:r>
                      <a:endParaRPr lang="en-PK" sz="9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90.62</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93.34</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94.01</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71.52</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87.25</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75.82</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87.55</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87.73</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94.19</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85.79</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89.01</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85.71</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89.18</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93.26</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2068241080"/>
                  </a:ext>
                </a:extLst>
              </a:tr>
              <a:tr h="175226">
                <a:tc rowSpan="4">
                  <a:txBody>
                    <a:bodyPr/>
                    <a:lstStyle/>
                    <a:p>
                      <a:pPr algn="ctr">
                        <a:lnSpc>
                          <a:spcPct val="115000"/>
                        </a:lnSpc>
                        <a:spcAft>
                          <a:spcPts val="1200"/>
                        </a:spcAft>
                      </a:pPr>
                      <a:r>
                        <a:rPr lang="en-US" sz="1000">
                          <a:effectLst/>
                        </a:rPr>
                        <a:t>3</a:t>
                      </a:r>
                      <a:endParaRPr lang="en-PK" sz="1000">
                        <a:effectLst/>
                        <a:latin typeface="Times New Roman" panose="02020603050405020304" pitchFamily="18" charset="0"/>
                        <a:ea typeface="Calibri" panose="020F0502020204030204" pitchFamily="34" charset="0"/>
                      </a:endParaRPr>
                    </a:p>
                  </a:txBody>
                  <a:tcPr marL="46968" marR="46968" marT="0" marB="0" anchor="ctr"/>
                </a:tc>
                <a:tc rowSpan="4">
                  <a:txBody>
                    <a:bodyPr/>
                    <a:lstStyle/>
                    <a:p>
                      <a:pPr algn="l">
                        <a:lnSpc>
                          <a:spcPct val="115000"/>
                        </a:lnSpc>
                        <a:spcAft>
                          <a:spcPts val="1200"/>
                        </a:spcAft>
                      </a:pPr>
                      <a:r>
                        <a:rPr lang="en-US" sz="1000">
                          <a:effectLst/>
                        </a:rPr>
                        <a:t>4 Axle Single Tandem</a:t>
                      </a:r>
                      <a:endParaRPr lang="en-PK" sz="1000">
                        <a:effectLst/>
                        <a:latin typeface="Times New Roman" panose="02020603050405020304" pitchFamily="18" charset="0"/>
                        <a:ea typeface="Calibri" panose="020F0502020204030204" pitchFamily="34" charset="0"/>
                      </a:endParaRPr>
                    </a:p>
                  </a:txBody>
                  <a:tcPr marL="46968" marR="46968" marT="0" marB="0" anchor="ctr"/>
                </a:tc>
                <a:tc rowSpan="4">
                  <a:txBody>
                    <a:bodyPr/>
                    <a:lstStyle/>
                    <a:p>
                      <a:pPr algn="ctr">
                        <a:lnSpc>
                          <a:spcPct val="115000"/>
                        </a:lnSpc>
                        <a:spcAft>
                          <a:spcPts val="1200"/>
                        </a:spcAft>
                      </a:pPr>
                      <a:r>
                        <a:rPr lang="en-US" sz="1000">
                          <a:effectLst/>
                        </a:rPr>
                        <a:t>39.5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just">
                        <a:lnSpc>
                          <a:spcPct val="115000"/>
                        </a:lnSpc>
                        <a:spcAft>
                          <a:spcPts val="1200"/>
                        </a:spcAft>
                      </a:pPr>
                      <a:r>
                        <a:rPr lang="en-US" sz="900">
                          <a:effectLst/>
                        </a:rPr>
                        <a:t>Min. Load</a:t>
                      </a:r>
                      <a:endParaRPr lang="en-PK" sz="9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19.48</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19.48</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19.97</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dirty="0">
                          <a:effectLst/>
                        </a:rPr>
                        <a:t>20.00</a:t>
                      </a:r>
                      <a:endParaRPr lang="en-PK" sz="1000"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20.13</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19.94</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34.69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20.37</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20.10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26.70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19.52</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28.41</a:t>
                      </a:r>
                      <a:endParaRPr lang="en-PK" sz="100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1420636553"/>
                  </a:ext>
                </a:extLst>
              </a:tr>
              <a:tr h="175226">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900">
                          <a:effectLst/>
                        </a:rPr>
                        <a:t>Max. Load</a:t>
                      </a:r>
                      <a:endParaRPr lang="en-PK" sz="9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90.00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90.00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55.71</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60.20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61.68</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58.60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50.60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74.36</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70.00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59.29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62.29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59.84</a:t>
                      </a:r>
                      <a:endParaRPr lang="en-PK" sz="100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893300767"/>
                  </a:ext>
                </a:extLst>
              </a:tr>
              <a:tr h="175226">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900">
                          <a:effectLst/>
                        </a:rPr>
                        <a:t>Avg. Load</a:t>
                      </a:r>
                      <a:endParaRPr lang="en-PK" sz="9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41.45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40.85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46.15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50.05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dirty="0">
                          <a:effectLst/>
                        </a:rPr>
                        <a:t>41.01</a:t>
                      </a:r>
                      <a:endParaRPr lang="en-PK" sz="1000"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45.12</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42.57</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42.29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40.09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47.19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47.66</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48.22</a:t>
                      </a:r>
                      <a:endParaRPr lang="en-PK" sz="100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1212977716"/>
                  </a:ext>
                </a:extLst>
              </a:tr>
              <a:tr h="266561">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900" b="1" dirty="0">
                          <a:effectLst/>
                        </a:rPr>
                        <a:t>Overloading (%)</a:t>
                      </a:r>
                      <a:endParaRPr lang="en-PK" sz="9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57.87</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54.84</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81.25</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0.00</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95.65</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59.32</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91.67</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75.00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58.16</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50.60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89.47</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0.00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88.79</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88.14</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1279804015"/>
                  </a:ext>
                </a:extLst>
              </a:tr>
              <a:tr h="175226">
                <a:tc rowSpan="4">
                  <a:txBody>
                    <a:bodyPr/>
                    <a:lstStyle/>
                    <a:p>
                      <a:pPr algn="ctr">
                        <a:lnSpc>
                          <a:spcPct val="115000"/>
                        </a:lnSpc>
                        <a:spcAft>
                          <a:spcPts val="1200"/>
                        </a:spcAft>
                      </a:pPr>
                      <a:r>
                        <a:rPr lang="en-US" sz="1000">
                          <a:effectLst/>
                        </a:rPr>
                        <a:t>4</a:t>
                      </a:r>
                      <a:endParaRPr lang="en-PK" sz="1000">
                        <a:effectLst/>
                        <a:latin typeface="Times New Roman" panose="02020603050405020304" pitchFamily="18" charset="0"/>
                        <a:ea typeface="Calibri" panose="020F0502020204030204" pitchFamily="34" charset="0"/>
                      </a:endParaRPr>
                    </a:p>
                  </a:txBody>
                  <a:tcPr marL="46968" marR="46968" marT="0" marB="0" anchor="ctr"/>
                </a:tc>
                <a:tc rowSpan="4">
                  <a:txBody>
                    <a:bodyPr/>
                    <a:lstStyle/>
                    <a:p>
                      <a:pPr algn="l">
                        <a:lnSpc>
                          <a:spcPct val="115000"/>
                        </a:lnSpc>
                        <a:spcAft>
                          <a:spcPts val="1200"/>
                        </a:spcAft>
                      </a:pPr>
                      <a:r>
                        <a:rPr lang="en-US" sz="1000">
                          <a:effectLst/>
                        </a:rPr>
                        <a:t>5 Axle Single Tridem</a:t>
                      </a:r>
                      <a:endParaRPr lang="en-PK" sz="1000">
                        <a:effectLst/>
                        <a:latin typeface="Times New Roman" panose="02020603050405020304" pitchFamily="18" charset="0"/>
                        <a:ea typeface="Calibri" panose="020F0502020204030204" pitchFamily="34" charset="0"/>
                      </a:endParaRPr>
                    </a:p>
                  </a:txBody>
                  <a:tcPr marL="46968" marR="46968" marT="0" marB="0" anchor="ctr"/>
                </a:tc>
                <a:tc rowSpan="4">
                  <a:txBody>
                    <a:bodyPr/>
                    <a:lstStyle/>
                    <a:p>
                      <a:pPr algn="ctr">
                        <a:lnSpc>
                          <a:spcPct val="115000"/>
                        </a:lnSpc>
                        <a:spcAft>
                          <a:spcPts val="1200"/>
                        </a:spcAft>
                      </a:pPr>
                      <a:r>
                        <a:rPr lang="en-US" sz="1000">
                          <a:effectLst/>
                        </a:rPr>
                        <a:t>48.5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just">
                        <a:lnSpc>
                          <a:spcPct val="115000"/>
                        </a:lnSpc>
                        <a:spcAft>
                          <a:spcPts val="1200"/>
                        </a:spcAft>
                      </a:pPr>
                      <a:r>
                        <a:rPr lang="en-US" sz="900">
                          <a:effectLst/>
                        </a:rPr>
                        <a:t>Min. Load</a:t>
                      </a:r>
                      <a:endParaRPr lang="en-PK" sz="9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21.28</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21.32</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21.46</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21.44</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dirty="0">
                          <a:effectLst/>
                        </a:rPr>
                        <a:t>21.28</a:t>
                      </a:r>
                      <a:endParaRPr lang="en-PK" sz="1000"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56.97</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30.01</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35.86</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51.20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48.09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49.30</a:t>
                      </a:r>
                      <a:endParaRPr lang="en-PK" sz="100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3553136588"/>
                  </a:ext>
                </a:extLst>
              </a:tr>
              <a:tr h="175226">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900">
                          <a:effectLst/>
                        </a:rPr>
                        <a:t>Max. Load</a:t>
                      </a:r>
                      <a:endParaRPr lang="en-PK" sz="9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85.31</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85.31</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78.60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83.66</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75.02</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dirty="0">
                          <a:effectLst/>
                        </a:rPr>
                        <a:t>67.14</a:t>
                      </a:r>
                      <a:endParaRPr lang="en-PK" sz="1000"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79.13</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79.00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61.20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66.24</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80.37</a:t>
                      </a:r>
                      <a:endParaRPr lang="en-PK" sz="100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3482471640"/>
                  </a:ext>
                </a:extLst>
              </a:tr>
              <a:tr h="175226">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900">
                          <a:effectLst/>
                        </a:rPr>
                        <a:t>Avg. Load</a:t>
                      </a:r>
                      <a:endParaRPr lang="en-PK" sz="9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57.43</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57.00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65.54</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59.99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48.95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62.10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57.42</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57.19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54.48</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55.96</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61.49</a:t>
                      </a:r>
                      <a:endParaRPr lang="en-PK" sz="100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3517721486"/>
                  </a:ext>
                </a:extLst>
              </a:tr>
              <a:tr h="266561">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900" b="1" dirty="0">
                          <a:effectLst/>
                        </a:rPr>
                        <a:t>Overloading (%)</a:t>
                      </a:r>
                      <a:endParaRPr lang="en-PK" sz="9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79.45</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76.23</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0.00</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0.00</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97.44</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75.00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68.75</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100.0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79.31</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85.37</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100.0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0.00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90.70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100.00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2161357836"/>
                  </a:ext>
                </a:extLst>
              </a:tr>
              <a:tr h="175226">
                <a:tc rowSpan="4">
                  <a:txBody>
                    <a:bodyPr/>
                    <a:lstStyle/>
                    <a:p>
                      <a:pPr algn="ctr">
                        <a:lnSpc>
                          <a:spcPct val="115000"/>
                        </a:lnSpc>
                        <a:spcAft>
                          <a:spcPts val="1200"/>
                        </a:spcAft>
                      </a:pPr>
                      <a:r>
                        <a:rPr lang="en-US" sz="1000">
                          <a:effectLst/>
                        </a:rPr>
                        <a:t>5</a:t>
                      </a:r>
                      <a:endParaRPr lang="en-PK" sz="1000">
                        <a:effectLst/>
                        <a:latin typeface="Times New Roman" panose="02020603050405020304" pitchFamily="18" charset="0"/>
                        <a:ea typeface="Calibri" panose="020F0502020204030204" pitchFamily="34" charset="0"/>
                      </a:endParaRPr>
                    </a:p>
                  </a:txBody>
                  <a:tcPr marL="46968" marR="46968" marT="0" marB="0" anchor="ctr"/>
                </a:tc>
                <a:tc rowSpan="4">
                  <a:txBody>
                    <a:bodyPr/>
                    <a:lstStyle/>
                    <a:p>
                      <a:pPr algn="l">
                        <a:lnSpc>
                          <a:spcPct val="115000"/>
                        </a:lnSpc>
                        <a:spcAft>
                          <a:spcPts val="1200"/>
                        </a:spcAft>
                      </a:pPr>
                      <a:r>
                        <a:rPr lang="en-US" sz="1000">
                          <a:effectLst/>
                        </a:rPr>
                        <a:t>5 Axle Tandem Tandem</a:t>
                      </a:r>
                      <a:endParaRPr lang="en-PK" sz="1000">
                        <a:effectLst/>
                        <a:latin typeface="Times New Roman" panose="02020603050405020304" pitchFamily="18" charset="0"/>
                        <a:ea typeface="Calibri" panose="020F0502020204030204" pitchFamily="34" charset="0"/>
                      </a:endParaRPr>
                    </a:p>
                  </a:txBody>
                  <a:tcPr marL="46968" marR="46968" marT="0" marB="0" anchor="ctr"/>
                </a:tc>
                <a:tc rowSpan="4">
                  <a:txBody>
                    <a:bodyPr/>
                    <a:lstStyle/>
                    <a:p>
                      <a:pPr algn="ctr">
                        <a:lnSpc>
                          <a:spcPct val="115000"/>
                        </a:lnSpc>
                        <a:spcAft>
                          <a:spcPts val="1200"/>
                        </a:spcAft>
                      </a:pPr>
                      <a:r>
                        <a:rPr lang="en-US" sz="1000">
                          <a:effectLst/>
                        </a:rPr>
                        <a:t>49.5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just">
                        <a:lnSpc>
                          <a:spcPct val="115000"/>
                        </a:lnSpc>
                        <a:spcAft>
                          <a:spcPts val="1200"/>
                        </a:spcAft>
                      </a:pPr>
                      <a:r>
                        <a:rPr lang="en-US" sz="900">
                          <a:effectLst/>
                        </a:rPr>
                        <a:t>Min. Load</a:t>
                      </a:r>
                      <a:endParaRPr lang="en-PK" sz="9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21.87</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21.87</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52.23</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50.09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44.62</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53.76</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53.99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24.75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40.56</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dirty="0">
                          <a:effectLst/>
                        </a:rPr>
                        <a:t>53.66</a:t>
                      </a:r>
                      <a:endParaRPr lang="en-PK" sz="1000"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43.52</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50.89</a:t>
                      </a:r>
                      <a:endParaRPr lang="en-PK" sz="100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2986835267"/>
                  </a:ext>
                </a:extLst>
              </a:tr>
              <a:tr h="175226">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900">
                          <a:effectLst/>
                        </a:rPr>
                        <a:t>Max. Load</a:t>
                      </a:r>
                      <a:endParaRPr lang="en-PK" sz="9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84.31</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84.31</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61.23</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77.72</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74.29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65.43</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59.49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81.43</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80.00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dirty="0">
                          <a:effectLst/>
                        </a:rPr>
                        <a:t>57.62</a:t>
                      </a:r>
                      <a:endParaRPr lang="en-PK" sz="1000"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71.08</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76.91</a:t>
                      </a:r>
                      <a:endParaRPr lang="en-PK" sz="100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1017406639"/>
                  </a:ext>
                </a:extLst>
              </a:tr>
              <a:tr h="175226">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900">
                          <a:effectLst/>
                        </a:rPr>
                        <a:t>Avg. Load</a:t>
                      </a:r>
                      <a:endParaRPr lang="en-PK" sz="9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57.74</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57.88</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56.71</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61.98</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53.18</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57.57</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56.22</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53.86</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57.84</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dirty="0">
                          <a:effectLst/>
                        </a:rPr>
                        <a:t>55.01</a:t>
                      </a:r>
                      <a:endParaRPr lang="en-PK" sz="1000"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58.31</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59.28</a:t>
                      </a:r>
                      <a:endParaRPr lang="en-PK" sz="100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2770463250"/>
                  </a:ext>
                </a:extLst>
              </a:tr>
              <a:tr h="266561">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900" b="1" dirty="0">
                          <a:effectLst/>
                        </a:rPr>
                        <a:t>Overloading (%)</a:t>
                      </a:r>
                      <a:endParaRPr lang="en-PK" sz="9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77.97</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78.29</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100.0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0.00</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100.0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71.43</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100.0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100.0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50.00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50.00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100.0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0.00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75.56</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100.00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939922676"/>
                  </a:ext>
                </a:extLst>
              </a:tr>
              <a:tr h="175226">
                <a:tc rowSpan="4">
                  <a:txBody>
                    <a:bodyPr/>
                    <a:lstStyle/>
                    <a:p>
                      <a:pPr algn="ctr">
                        <a:lnSpc>
                          <a:spcPct val="115000"/>
                        </a:lnSpc>
                        <a:spcAft>
                          <a:spcPts val="1200"/>
                        </a:spcAft>
                      </a:pPr>
                      <a:r>
                        <a:rPr lang="en-US" sz="1000">
                          <a:effectLst/>
                        </a:rPr>
                        <a:t>6</a:t>
                      </a:r>
                      <a:endParaRPr lang="en-PK" sz="1000">
                        <a:effectLst/>
                        <a:latin typeface="Times New Roman" panose="02020603050405020304" pitchFamily="18" charset="0"/>
                        <a:ea typeface="Calibri" panose="020F0502020204030204" pitchFamily="34" charset="0"/>
                      </a:endParaRPr>
                    </a:p>
                  </a:txBody>
                  <a:tcPr marL="46968" marR="46968" marT="0" marB="0" anchor="ctr"/>
                </a:tc>
                <a:tc rowSpan="4">
                  <a:txBody>
                    <a:bodyPr/>
                    <a:lstStyle/>
                    <a:p>
                      <a:pPr algn="l">
                        <a:lnSpc>
                          <a:spcPct val="115000"/>
                        </a:lnSpc>
                        <a:spcAft>
                          <a:spcPts val="1200"/>
                        </a:spcAft>
                      </a:pPr>
                      <a:r>
                        <a:rPr lang="en-US" sz="1000">
                          <a:effectLst/>
                        </a:rPr>
                        <a:t>6 Axle Tandem Tridem</a:t>
                      </a:r>
                      <a:endParaRPr lang="en-PK" sz="1000">
                        <a:effectLst/>
                        <a:latin typeface="Times New Roman" panose="02020603050405020304" pitchFamily="18" charset="0"/>
                        <a:ea typeface="Calibri" panose="020F0502020204030204" pitchFamily="34" charset="0"/>
                      </a:endParaRPr>
                    </a:p>
                  </a:txBody>
                  <a:tcPr marL="46968" marR="46968" marT="0" marB="0" anchor="ctr"/>
                </a:tc>
                <a:tc rowSpan="4">
                  <a:txBody>
                    <a:bodyPr/>
                    <a:lstStyle/>
                    <a:p>
                      <a:pPr algn="ctr">
                        <a:lnSpc>
                          <a:spcPct val="115000"/>
                        </a:lnSpc>
                        <a:spcAft>
                          <a:spcPts val="1200"/>
                        </a:spcAft>
                      </a:pPr>
                      <a:r>
                        <a:rPr lang="en-US" sz="1000">
                          <a:effectLst/>
                        </a:rPr>
                        <a:t>58.5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just">
                        <a:lnSpc>
                          <a:spcPct val="115000"/>
                        </a:lnSpc>
                        <a:spcAft>
                          <a:spcPts val="1200"/>
                        </a:spcAft>
                      </a:pPr>
                      <a:r>
                        <a:rPr lang="en-US" sz="900">
                          <a:effectLst/>
                        </a:rPr>
                        <a:t>Min. Load</a:t>
                      </a:r>
                      <a:endParaRPr lang="en-PK" sz="9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22.11</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22.67</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22.78</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60.89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58.89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42.85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22.87</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61.29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39.28</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45.00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dirty="0">
                          <a:effectLst/>
                        </a:rPr>
                        <a:t>62.11</a:t>
                      </a:r>
                      <a:endParaRPr lang="en-PK" sz="1000"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dirty="0">
                          <a:effectLst/>
                        </a:rPr>
                        <a:t>-</a:t>
                      </a:r>
                      <a:endParaRPr lang="en-PK" sz="1000"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58.29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22.11</a:t>
                      </a:r>
                      <a:endParaRPr lang="en-PK" sz="100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3160026968"/>
                  </a:ext>
                </a:extLst>
              </a:tr>
              <a:tr h="175226">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900">
                          <a:effectLst/>
                        </a:rPr>
                        <a:t>Max. Load</a:t>
                      </a:r>
                      <a:endParaRPr lang="en-PK" sz="9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110.93</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106.27</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90.39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78.51</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104.61</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103.89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110.93</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91.51</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105.59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100.00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102.11</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dirty="0">
                          <a:effectLst/>
                        </a:rPr>
                        <a:t>95.29</a:t>
                      </a:r>
                      <a:endParaRPr lang="en-PK" sz="1000"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99.20</a:t>
                      </a:r>
                      <a:endParaRPr lang="en-PK" sz="100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940461903"/>
                  </a:ext>
                </a:extLst>
              </a:tr>
              <a:tr h="175226">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900">
                          <a:effectLst/>
                        </a:rPr>
                        <a:t>Avg. Load</a:t>
                      </a:r>
                      <a:endParaRPr lang="en-PK" sz="9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75.09</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74.10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79.02</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70.63</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81.38</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63.60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78.60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81.05</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80.80</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78.23</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83.04</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a:t>
                      </a:r>
                      <a:endParaRPr lang="en-PK" sz="100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dirty="0">
                          <a:effectLst/>
                        </a:rPr>
                        <a:t>78.65</a:t>
                      </a:r>
                      <a:endParaRPr lang="en-PK" sz="1000"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a:effectLst/>
                        </a:rPr>
                        <a:t>79.63</a:t>
                      </a:r>
                      <a:endParaRPr lang="en-PK" sz="100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155581366"/>
                  </a:ext>
                </a:extLst>
              </a:tr>
              <a:tr h="266561">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just">
                        <a:lnSpc>
                          <a:spcPct val="115000"/>
                        </a:lnSpc>
                        <a:spcAft>
                          <a:spcPts val="1200"/>
                        </a:spcAft>
                      </a:pPr>
                      <a:r>
                        <a:rPr lang="en-US" sz="900" b="1" dirty="0">
                          <a:effectLst/>
                        </a:rPr>
                        <a:t>Overloading (%)</a:t>
                      </a:r>
                      <a:endParaRPr lang="en-PK" sz="9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89.04</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88.39</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95.83</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100.0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100.0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46.4</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a:effectLst/>
                        </a:rPr>
                        <a:t>93.88</a:t>
                      </a:r>
                      <a:endParaRPr lang="en-PK" sz="1000" b="1">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100.0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92.92</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95.16</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100.0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0.00</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99.25</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tc>
                  <a:txBody>
                    <a:bodyPr/>
                    <a:lstStyle/>
                    <a:p>
                      <a:pPr algn="ctr">
                        <a:lnSpc>
                          <a:spcPct val="115000"/>
                        </a:lnSpc>
                        <a:spcAft>
                          <a:spcPts val="1200"/>
                        </a:spcAft>
                      </a:pPr>
                      <a:r>
                        <a:rPr lang="en-US" sz="1000" b="1" dirty="0">
                          <a:effectLst/>
                        </a:rPr>
                        <a:t>96.55</a:t>
                      </a:r>
                      <a:endParaRPr lang="en-PK" sz="1000" b="1" dirty="0">
                        <a:effectLst/>
                        <a:latin typeface="Times New Roman" panose="02020603050405020304" pitchFamily="18" charset="0"/>
                        <a:ea typeface="Calibri" panose="020F0502020204030204" pitchFamily="34" charset="0"/>
                      </a:endParaRPr>
                    </a:p>
                  </a:txBody>
                  <a:tcPr marL="46968" marR="46968" marT="0" marB="0" anchor="ctr"/>
                </a:tc>
                <a:extLst>
                  <a:ext uri="{0D108BD9-81ED-4DB2-BD59-A6C34878D82A}">
                    <a16:rowId xmlns:a16="http://schemas.microsoft.com/office/drawing/2014/main" val="956687843"/>
                  </a:ext>
                </a:extLst>
              </a:tr>
            </a:tbl>
          </a:graphicData>
        </a:graphic>
      </p:graphicFrame>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NATIONAL HIGHWAYS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28873" y="956755"/>
            <a:ext cx="7067278" cy="464338"/>
          </a:xfrm>
        </p:spPr>
        <p:txBody>
          <a:bodyPr>
            <a:normAutofit/>
          </a:bodyPr>
          <a:lstStyle/>
          <a:p>
            <a:pPr marL="285750" lvl="1" algn="just"/>
            <a:r>
              <a:rPr lang="en-US" sz="1800" dirty="0">
                <a:solidFill>
                  <a:schemeClr val="tx1">
                    <a:lumMod val="85000"/>
                    <a:lumOff val="15000"/>
                  </a:schemeClr>
                </a:solidFill>
                <a:latin typeface="+mj-lt"/>
              </a:rPr>
              <a:t>Load distribution on National Highways</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274497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NATIONAL HIGHWAYS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250163"/>
            <a:ext cx="8717561" cy="464338"/>
          </a:xfrm>
        </p:spPr>
        <p:txBody>
          <a:bodyPr>
            <a:normAutofit/>
          </a:bodyPr>
          <a:lstStyle/>
          <a:p>
            <a:pPr marL="285750" lvl="1" algn="just"/>
            <a:r>
              <a:rPr lang="en-US" sz="1800" dirty="0">
                <a:solidFill>
                  <a:schemeClr val="tx1">
                    <a:lumMod val="85000"/>
                    <a:lumOff val="15000"/>
                  </a:schemeClr>
                </a:solidFill>
                <a:latin typeface="+mj-lt"/>
              </a:rPr>
              <a:t>Overloading on National Highways</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22</a:t>
            </a:fld>
            <a:endParaRPr lang="en-US" dirty="0"/>
          </a:p>
        </p:txBody>
      </p:sp>
      <p:graphicFrame>
        <p:nvGraphicFramePr>
          <p:cNvPr id="11" name="Chart 10">
            <a:extLst>
              <a:ext uri="{FF2B5EF4-FFF2-40B4-BE49-F238E27FC236}">
                <a16:creationId xmlns:a16="http://schemas.microsoft.com/office/drawing/2014/main" id="{89D3DF6C-9F31-4286-ABFD-2F38421CE9C0}"/>
              </a:ext>
            </a:extLst>
          </p:cNvPr>
          <p:cNvGraphicFramePr>
            <a:graphicFrameLocks noChangeAspect="1"/>
          </p:cNvGraphicFramePr>
          <p:nvPr>
            <p:extLst>
              <p:ext uri="{D42A27DB-BD31-4B8C-83A1-F6EECF244321}">
                <p14:modId xmlns:p14="http://schemas.microsoft.com/office/powerpoint/2010/main" val="1605343919"/>
              </p:ext>
            </p:extLst>
          </p:nvPr>
        </p:nvGraphicFramePr>
        <p:xfrm>
          <a:off x="434677" y="1759794"/>
          <a:ext cx="8543498" cy="37075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9200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NATIONAL HIGHWAYS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059662"/>
            <a:ext cx="8717561" cy="5607838"/>
          </a:xfrm>
        </p:spPr>
        <p:txBody>
          <a:bodyPr>
            <a:normAutofit/>
          </a:bodyPr>
          <a:lstStyle/>
          <a:p>
            <a:pPr marL="285750" lvl="1" algn="just"/>
            <a:r>
              <a:rPr lang="en-US" sz="1800" dirty="0">
                <a:solidFill>
                  <a:schemeClr val="tx1">
                    <a:lumMod val="85000"/>
                    <a:lumOff val="15000"/>
                  </a:schemeClr>
                </a:solidFill>
                <a:latin typeface="+mj-lt"/>
              </a:rPr>
              <a:t>The percentage of overloading on each National Highway is provided below:</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prstClr val="black"/>
              </a:solidFill>
              <a:effectLst/>
              <a:uLnTx/>
              <a:uFillTx/>
              <a:latin typeface="Century Gothic"/>
              <a:ea typeface="+mn-ea"/>
              <a:cs typeface="+mn-cs"/>
            </a:endParaRPr>
          </a:p>
        </p:txBody>
      </p:sp>
      <p:graphicFrame>
        <p:nvGraphicFramePr>
          <p:cNvPr id="11" name="Table 10">
            <a:extLst>
              <a:ext uri="{FF2B5EF4-FFF2-40B4-BE49-F238E27FC236}">
                <a16:creationId xmlns:a16="http://schemas.microsoft.com/office/drawing/2014/main" id="{45AFE8D0-BE4C-4216-A106-F8FFB8C9FE37}"/>
              </a:ext>
            </a:extLst>
          </p:cNvPr>
          <p:cNvGraphicFramePr>
            <a:graphicFrameLocks noGrp="1"/>
          </p:cNvGraphicFramePr>
          <p:nvPr>
            <p:extLst>
              <p:ext uri="{D42A27DB-BD31-4B8C-83A1-F6EECF244321}">
                <p14:modId xmlns:p14="http://schemas.microsoft.com/office/powerpoint/2010/main" val="1437257601"/>
              </p:ext>
            </p:extLst>
          </p:nvPr>
        </p:nvGraphicFramePr>
        <p:xfrm>
          <a:off x="695133" y="1781175"/>
          <a:ext cx="3209925" cy="4320000"/>
        </p:xfrm>
        <a:graphic>
          <a:graphicData uri="http://schemas.openxmlformats.org/drawingml/2006/table">
            <a:tbl>
              <a:tblPr firstRow="1" firstCol="1" bandRow="1">
                <a:tableStyleId>{7DF18680-E054-41AD-8BC1-D1AEF772440D}</a:tableStyleId>
              </a:tblPr>
              <a:tblGrid>
                <a:gridCol w="1524000">
                  <a:extLst>
                    <a:ext uri="{9D8B030D-6E8A-4147-A177-3AD203B41FA5}">
                      <a16:colId xmlns:a16="http://schemas.microsoft.com/office/drawing/2014/main" val="1731614440"/>
                    </a:ext>
                  </a:extLst>
                </a:gridCol>
                <a:gridCol w="1685925">
                  <a:extLst>
                    <a:ext uri="{9D8B030D-6E8A-4147-A177-3AD203B41FA5}">
                      <a16:colId xmlns:a16="http://schemas.microsoft.com/office/drawing/2014/main" val="2081360458"/>
                    </a:ext>
                  </a:extLst>
                </a:gridCol>
              </a:tblGrid>
              <a:tr h="540000">
                <a:tc>
                  <a:txBody>
                    <a:bodyPr/>
                    <a:lstStyle/>
                    <a:p>
                      <a:pPr algn="ctr">
                        <a:lnSpc>
                          <a:spcPct val="115000"/>
                        </a:lnSpc>
                        <a:spcAft>
                          <a:spcPts val="1200"/>
                        </a:spcAft>
                      </a:pPr>
                      <a:r>
                        <a:rPr lang="en-US" sz="1400" dirty="0">
                          <a:effectLst/>
                        </a:rPr>
                        <a:t>Highway</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Overloading Percentage</a:t>
                      </a:r>
                      <a:endParaRPr lang="en-PK" sz="14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987608978"/>
                  </a:ext>
                </a:extLst>
              </a:tr>
              <a:tr h="540000">
                <a:tc>
                  <a:txBody>
                    <a:bodyPr/>
                    <a:lstStyle/>
                    <a:p>
                      <a:pPr marL="0" algn="ctr" defTabSz="457200" rtl="0" eaLnBrk="1" latinLnBrk="0" hangingPunct="1">
                        <a:lnSpc>
                          <a:spcPct val="115000"/>
                        </a:lnSpc>
                        <a:spcAft>
                          <a:spcPts val="1200"/>
                        </a:spcAft>
                      </a:pPr>
                      <a:r>
                        <a:rPr lang="en-US" sz="1400" b="1" kern="1200" dirty="0">
                          <a:solidFill>
                            <a:schemeClr val="lt1"/>
                          </a:solidFill>
                          <a:effectLst/>
                          <a:latin typeface="+mn-lt"/>
                          <a:ea typeface="+mn-ea"/>
                          <a:cs typeface="+mn-cs"/>
                        </a:rPr>
                        <a:t>N-5</a:t>
                      </a:r>
                      <a:endParaRPr lang="en-PK" sz="1400" b="1" kern="1200" dirty="0">
                        <a:solidFill>
                          <a:schemeClr val="lt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80.20</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112151622"/>
                  </a:ext>
                </a:extLst>
              </a:tr>
              <a:tr h="540000">
                <a:tc>
                  <a:txBody>
                    <a:bodyPr/>
                    <a:lstStyle/>
                    <a:p>
                      <a:pPr marL="0" algn="ctr" defTabSz="457200" rtl="0" eaLnBrk="1" latinLnBrk="0" hangingPunct="1">
                        <a:lnSpc>
                          <a:spcPct val="115000"/>
                        </a:lnSpc>
                        <a:spcAft>
                          <a:spcPts val="1200"/>
                        </a:spcAft>
                      </a:pPr>
                      <a:r>
                        <a:rPr lang="en-US" sz="1400" b="1" kern="1200" dirty="0">
                          <a:solidFill>
                            <a:schemeClr val="lt1"/>
                          </a:solidFill>
                          <a:effectLst/>
                          <a:latin typeface="+mn-lt"/>
                          <a:ea typeface="+mn-ea"/>
                          <a:cs typeface="+mn-cs"/>
                        </a:rPr>
                        <a:t>N-10</a:t>
                      </a:r>
                      <a:endParaRPr lang="en-PK" sz="1400" b="1" kern="1200" dirty="0">
                        <a:solidFill>
                          <a:schemeClr val="lt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80.70</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954997354"/>
                  </a:ext>
                </a:extLst>
              </a:tr>
              <a:tr h="540000">
                <a:tc>
                  <a:txBody>
                    <a:bodyPr/>
                    <a:lstStyle/>
                    <a:p>
                      <a:pPr marL="0" algn="ctr" defTabSz="457200" rtl="0" eaLnBrk="1" latinLnBrk="0" hangingPunct="1">
                        <a:lnSpc>
                          <a:spcPct val="115000"/>
                        </a:lnSpc>
                        <a:spcAft>
                          <a:spcPts val="1200"/>
                        </a:spcAft>
                      </a:pPr>
                      <a:r>
                        <a:rPr lang="en-US" sz="1400" b="1" kern="1200" dirty="0">
                          <a:solidFill>
                            <a:schemeClr val="lt1"/>
                          </a:solidFill>
                          <a:effectLst/>
                          <a:latin typeface="+mn-lt"/>
                          <a:ea typeface="+mn-ea"/>
                          <a:cs typeface="+mn-cs"/>
                        </a:rPr>
                        <a:t>N-15</a:t>
                      </a:r>
                      <a:endParaRPr lang="en-PK" sz="1400" b="1" kern="1200" dirty="0">
                        <a:solidFill>
                          <a:schemeClr val="lt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61.69</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92494046"/>
                  </a:ext>
                </a:extLst>
              </a:tr>
              <a:tr h="540000">
                <a:tc>
                  <a:txBody>
                    <a:bodyPr/>
                    <a:lstStyle/>
                    <a:p>
                      <a:pPr marL="0" algn="ctr" defTabSz="457200" rtl="0" eaLnBrk="1" latinLnBrk="0" hangingPunct="1">
                        <a:lnSpc>
                          <a:spcPct val="115000"/>
                        </a:lnSpc>
                        <a:spcAft>
                          <a:spcPts val="1200"/>
                        </a:spcAft>
                      </a:pPr>
                      <a:r>
                        <a:rPr lang="en-US" sz="1400" b="1" kern="1200" dirty="0">
                          <a:solidFill>
                            <a:schemeClr val="lt1"/>
                          </a:solidFill>
                          <a:effectLst/>
                          <a:latin typeface="+mn-lt"/>
                          <a:ea typeface="+mn-ea"/>
                          <a:cs typeface="+mn-cs"/>
                        </a:rPr>
                        <a:t>N-25</a:t>
                      </a:r>
                      <a:endParaRPr lang="en-PK" sz="1400" b="1" kern="1200" dirty="0">
                        <a:solidFill>
                          <a:schemeClr val="lt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84.81</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089468221"/>
                  </a:ext>
                </a:extLst>
              </a:tr>
              <a:tr h="540000">
                <a:tc>
                  <a:txBody>
                    <a:bodyPr/>
                    <a:lstStyle/>
                    <a:p>
                      <a:pPr marL="0" algn="ctr" defTabSz="457200" rtl="0" eaLnBrk="1" latinLnBrk="0" hangingPunct="1">
                        <a:lnSpc>
                          <a:spcPct val="115000"/>
                        </a:lnSpc>
                        <a:spcAft>
                          <a:spcPts val="1200"/>
                        </a:spcAft>
                      </a:pPr>
                      <a:r>
                        <a:rPr lang="en-US" sz="1400" b="1" kern="1200" dirty="0">
                          <a:solidFill>
                            <a:schemeClr val="lt1"/>
                          </a:solidFill>
                          <a:effectLst/>
                          <a:latin typeface="+mn-lt"/>
                          <a:ea typeface="+mn-ea"/>
                          <a:cs typeface="+mn-cs"/>
                        </a:rPr>
                        <a:t>N-35</a:t>
                      </a:r>
                      <a:endParaRPr lang="en-PK" sz="1400" b="1" kern="1200" dirty="0">
                        <a:solidFill>
                          <a:schemeClr val="lt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69.33</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65173676"/>
                  </a:ext>
                </a:extLst>
              </a:tr>
              <a:tr h="540000">
                <a:tc>
                  <a:txBody>
                    <a:bodyPr/>
                    <a:lstStyle/>
                    <a:p>
                      <a:pPr marL="0" algn="ctr" defTabSz="457200" rtl="0" eaLnBrk="1" latinLnBrk="0" hangingPunct="1">
                        <a:lnSpc>
                          <a:spcPct val="115000"/>
                        </a:lnSpc>
                        <a:spcAft>
                          <a:spcPts val="1200"/>
                        </a:spcAft>
                      </a:pPr>
                      <a:r>
                        <a:rPr lang="en-US" sz="1400" b="1" kern="1200" dirty="0">
                          <a:solidFill>
                            <a:schemeClr val="lt1"/>
                          </a:solidFill>
                          <a:effectLst/>
                          <a:latin typeface="+mn-lt"/>
                          <a:ea typeface="+mn-ea"/>
                          <a:cs typeface="+mn-cs"/>
                        </a:rPr>
                        <a:t>N-40</a:t>
                      </a:r>
                      <a:endParaRPr lang="en-PK" sz="1400" b="1" kern="1200" dirty="0">
                        <a:solidFill>
                          <a:schemeClr val="lt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83.76</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572843075"/>
                  </a:ext>
                </a:extLst>
              </a:tr>
              <a:tr h="540000">
                <a:tc>
                  <a:txBody>
                    <a:bodyPr/>
                    <a:lstStyle/>
                    <a:p>
                      <a:pPr marL="0" algn="ctr" defTabSz="457200" rtl="0" eaLnBrk="1" latinLnBrk="0" hangingPunct="1">
                        <a:lnSpc>
                          <a:spcPct val="115000"/>
                        </a:lnSpc>
                        <a:spcAft>
                          <a:spcPts val="1200"/>
                        </a:spcAft>
                      </a:pPr>
                      <a:r>
                        <a:rPr lang="en-US" sz="1400" b="1" kern="1200" dirty="0">
                          <a:solidFill>
                            <a:schemeClr val="lt1"/>
                          </a:solidFill>
                          <a:effectLst/>
                          <a:latin typeface="+mn-lt"/>
                          <a:ea typeface="+mn-ea"/>
                          <a:cs typeface="+mn-cs"/>
                        </a:rPr>
                        <a:t>N-45</a:t>
                      </a:r>
                      <a:endParaRPr lang="en-PK" sz="1400" b="1" kern="1200" dirty="0">
                        <a:solidFill>
                          <a:schemeClr val="lt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70.54</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72798106"/>
                  </a:ext>
                </a:extLst>
              </a:tr>
            </a:tbl>
          </a:graphicData>
        </a:graphic>
      </p:graphicFrame>
      <p:graphicFrame>
        <p:nvGraphicFramePr>
          <p:cNvPr id="13" name="Table 12">
            <a:extLst>
              <a:ext uri="{FF2B5EF4-FFF2-40B4-BE49-F238E27FC236}">
                <a16:creationId xmlns:a16="http://schemas.microsoft.com/office/drawing/2014/main" id="{2CDBB30A-741D-4611-A4AE-5E30AEA9CFFB}"/>
              </a:ext>
            </a:extLst>
          </p:cNvPr>
          <p:cNvGraphicFramePr>
            <a:graphicFrameLocks noGrp="1"/>
          </p:cNvGraphicFramePr>
          <p:nvPr>
            <p:extLst>
              <p:ext uri="{D42A27DB-BD31-4B8C-83A1-F6EECF244321}">
                <p14:modId xmlns:p14="http://schemas.microsoft.com/office/powerpoint/2010/main" val="3309666892"/>
              </p:ext>
            </p:extLst>
          </p:nvPr>
        </p:nvGraphicFramePr>
        <p:xfrm>
          <a:off x="5081279" y="1781175"/>
          <a:ext cx="3209925" cy="3780000"/>
        </p:xfrm>
        <a:graphic>
          <a:graphicData uri="http://schemas.openxmlformats.org/drawingml/2006/table">
            <a:tbl>
              <a:tblPr firstRow="1" firstCol="1" bandRow="1">
                <a:tableStyleId>{7DF18680-E054-41AD-8BC1-D1AEF772440D}</a:tableStyleId>
              </a:tblPr>
              <a:tblGrid>
                <a:gridCol w="1524000">
                  <a:extLst>
                    <a:ext uri="{9D8B030D-6E8A-4147-A177-3AD203B41FA5}">
                      <a16:colId xmlns:a16="http://schemas.microsoft.com/office/drawing/2014/main" val="1731614440"/>
                    </a:ext>
                  </a:extLst>
                </a:gridCol>
                <a:gridCol w="1685925">
                  <a:extLst>
                    <a:ext uri="{9D8B030D-6E8A-4147-A177-3AD203B41FA5}">
                      <a16:colId xmlns:a16="http://schemas.microsoft.com/office/drawing/2014/main" val="2081360458"/>
                    </a:ext>
                  </a:extLst>
                </a:gridCol>
              </a:tblGrid>
              <a:tr h="540000">
                <a:tc>
                  <a:txBody>
                    <a:bodyPr/>
                    <a:lstStyle/>
                    <a:p>
                      <a:pPr algn="ctr">
                        <a:lnSpc>
                          <a:spcPct val="115000"/>
                        </a:lnSpc>
                        <a:spcAft>
                          <a:spcPts val="1200"/>
                        </a:spcAft>
                      </a:pPr>
                      <a:r>
                        <a:rPr lang="en-US" sz="1400" dirty="0">
                          <a:effectLst/>
                        </a:rPr>
                        <a:t>Highway</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Overloading Percentage</a:t>
                      </a:r>
                      <a:endParaRPr lang="en-PK" sz="14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987608978"/>
                  </a:ext>
                </a:extLst>
              </a:tr>
              <a:tr h="540000">
                <a:tc>
                  <a:txBody>
                    <a:bodyPr/>
                    <a:lstStyle/>
                    <a:p>
                      <a:pPr marL="0" algn="ctr" defTabSz="457200" rtl="0" eaLnBrk="1" latinLnBrk="0" hangingPunct="1">
                        <a:lnSpc>
                          <a:spcPct val="115000"/>
                        </a:lnSpc>
                        <a:spcAft>
                          <a:spcPts val="1200"/>
                        </a:spcAft>
                      </a:pPr>
                      <a:r>
                        <a:rPr lang="en-US" sz="1400" b="1" kern="1200" dirty="0">
                          <a:solidFill>
                            <a:schemeClr val="lt1"/>
                          </a:solidFill>
                          <a:effectLst/>
                          <a:latin typeface="+mn-lt"/>
                          <a:ea typeface="+mn-ea"/>
                          <a:cs typeface="+mn-cs"/>
                        </a:rPr>
                        <a:t>N-55</a:t>
                      </a:r>
                      <a:endParaRPr lang="en-PK" sz="1400" b="1" kern="1200" dirty="0">
                        <a:solidFill>
                          <a:schemeClr val="lt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86.40</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112151622"/>
                  </a:ext>
                </a:extLst>
              </a:tr>
              <a:tr h="540000">
                <a:tc>
                  <a:txBody>
                    <a:bodyPr/>
                    <a:lstStyle/>
                    <a:p>
                      <a:pPr marL="0" algn="ctr" defTabSz="457200" rtl="0" eaLnBrk="1" latinLnBrk="0" hangingPunct="1">
                        <a:lnSpc>
                          <a:spcPct val="115000"/>
                        </a:lnSpc>
                        <a:spcAft>
                          <a:spcPts val="1200"/>
                        </a:spcAft>
                      </a:pPr>
                      <a:r>
                        <a:rPr lang="en-US" sz="1400" b="1" kern="1200" dirty="0">
                          <a:solidFill>
                            <a:schemeClr val="lt1"/>
                          </a:solidFill>
                          <a:effectLst/>
                          <a:latin typeface="+mn-lt"/>
                          <a:ea typeface="+mn-ea"/>
                          <a:cs typeface="+mn-cs"/>
                        </a:rPr>
                        <a:t>N-65</a:t>
                      </a:r>
                      <a:endParaRPr lang="en-PK" sz="1400" b="1" kern="1200" dirty="0">
                        <a:solidFill>
                          <a:schemeClr val="lt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81.78</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954997354"/>
                  </a:ext>
                </a:extLst>
              </a:tr>
              <a:tr h="540000">
                <a:tc>
                  <a:txBody>
                    <a:bodyPr/>
                    <a:lstStyle/>
                    <a:p>
                      <a:pPr marL="0" algn="ctr" defTabSz="457200" rtl="0" eaLnBrk="1" latinLnBrk="0" hangingPunct="1">
                        <a:lnSpc>
                          <a:spcPct val="115000"/>
                        </a:lnSpc>
                        <a:spcAft>
                          <a:spcPts val="1200"/>
                        </a:spcAft>
                      </a:pPr>
                      <a:r>
                        <a:rPr lang="en-US" sz="1400" b="1" kern="1200" dirty="0">
                          <a:solidFill>
                            <a:schemeClr val="lt1"/>
                          </a:solidFill>
                          <a:effectLst/>
                          <a:latin typeface="+mn-lt"/>
                          <a:ea typeface="+mn-ea"/>
                          <a:cs typeface="+mn-cs"/>
                        </a:rPr>
                        <a:t>N-70</a:t>
                      </a:r>
                      <a:endParaRPr lang="en-PK" sz="1400" b="1" kern="1200" dirty="0">
                        <a:solidFill>
                          <a:schemeClr val="lt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85.92</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92494046"/>
                  </a:ext>
                </a:extLst>
              </a:tr>
              <a:tr h="540000">
                <a:tc>
                  <a:txBody>
                    <a:bodyPr/>
                    <a:lstStyle/>
                    <a:p>
                      <a:pPr marL="0" algn="ctr" defTabSz="457200" rtl="0" eaLnBrk="1" latinLnBrk="0" hangingPunct="1">
                        <a:lnSpc>
                          <a:spcPct val="115000"/>
                        </a:lnSpc>
                        <a:spcAft>
                          <a:spcPts val="1200"/>
                        </a:spcAft>
                      </a:pPr>
                      <a:r>
                        <a:rPr lang="en-US" sz="1400" b="1" kern="1200" dirty="0">
                          <a:solidFill>
                            <a:schemeClr val="lt1"/>
                          </a:solidFill>
                          <a:effectLst/>
                          <a:latin typeface="+mn-lt"/>
                          <a:ea typeface="+mn-ea"/>
                          <a:cs typeface="+mn-cs"/>
                        </a:rPr>
                        <a:t>N-75</a:t>
                      </a:r>
                      <a:endParaRPr lang="en-PK" sz="1400" b="1" kern="1200" dirty="0">
                        <a:solidFill>
                          <a:schemeClr val="lt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75.00</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089468221"/>
                  </a:ext>
                </a:extLst>
              </a:tr>
              <a:tr h="540000">
                <a:tc>
                  <a:txBody>
                    <a:bodyPr/>
                    <a:lstStyle/>
                    <a:p>
                      <a:pPr marL="0" algn="ctr" defTabSz="457200" rtl="0" eaLnBrk="1" latinLnBrk="0" hangingPunct="1">
                        <a:lnSpc>
                          <a:spcPct val="115000"/>
                        </a:lnSpc>
                        <a:spcAft>
                          <a:spcPts val="1200"/>
                        </a:spcAft>
                      </a:pPr>
                      <a:r>
                        <a:rPr lang="en-US" sz="1400" b="1" kern="1200" dirty="0">
                          <a:solidFill>
                            <a:schemeClr val="lt1"/>
                          </a:solidFill>
                          <a:effectLst/>
                          <a:latin typeface="+mn-lt"/>
                          <a:ea typeface="+mn-ea"/>
                          <a:cs typeface="+mn-cs"/>
                        </a:rPr>
                        <a:t>N-80</a:t>
                      </a:r>
                      <a:endParaRPr lang="en-PK" sz="1400" b="1" kern="1200" dirty="0">
                        <a:solidFill>
                          <a:schemeClr val="lt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85.61</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65173676"/>
                  </a:ext>
                </a:extLst>
              </a:tr>
              <a:tr h="540000">
                <a:tc>
                  <a:txBody>
                    <a:bodyPr/>
                    <a:lstStyle/>
                    <a:p>
                      <a:pPr marL="0" algn="ctr" defTabSz="457200" rtl="0" eaLnBrk="1" latinLnBrk="0" hangingPunct="1">
                        <a:lnSpc>
                          <a:spcPct val="115000"/>
                        </a:lnSpc>
                        <a:spcAft>
                          <a:spcPts val="1200"/>
                        </a:spcAft>
                      </a:pPr>
                      <a:r>
                        <a:rPr lang="en-US" sz="1400" b="1" kern="1200" dirty="0">
                          <a:solidFill>
                            <a:schemeClr val="lt1"/>
                          </a:solidFill>
                          <a:effectLst/>
                          <a:latin typeface="+mn-lt"/>
                          <a:ea typeface="+mn-ea"/>
                          <a:cs typeface="+mn-cs"/>
                        </a:rPr>
                        <a:t>N-85</a:t>
                      </a:r>
                      <a:endParaRPr lang="en-PK" sz="1400" b="1" kern="1200" dirty="0">
                        <a:solidFill>
                          <a:schemeClr val="lt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84.82</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572843075"/>
                  </a:ext>
                </a:extLst>
              </a:tr>
            </a:tbl>
          </a:graphicData>
        </a:graphic>
      </p:graphicFrame>
    </p:spTree>
    <p:extLst>
      <p:ext uri="{BB962C8B-B14F-4D97-AF65-F5344CB8AC3E}">
        <p14:creationId xmlns:p14="http://schemas.microsoft.com/office/powerpoint/2010/main" val="2322054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NATIONAL HIGHWAYS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059663"/>
            <a:ext cx="8717561" cy="464338"/>
          </a:xfrm>
        </p:spPr>
        <p:txBody>
          <a:bodyPr>
            <a:normAutofit/>
          </a:bodyPr>
          <a:lstStyle/>
          <a:p>
            <a:pPr marL="285750" lvl="1" algn="just"/>
            <a:r>
              <a:rPr lang="en-US" sz="1800" dirty="0">
                <a:solidFill>
                  <a:schemeClr val="tx1">
                    <a:lumMod val="85000"/>
                    <a:lumOff val="15000"/>
                  </a:schemeClr>
                </a:solidFill>
                <a:latin typeface="+mj-lt"/>
              </a:rPr>
              <a:t>Rear Axle Load Spectra on National Highways</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24</a:t>
            </a:fld>
            <a:endParaRPr lang="en-US" dirty="0"/>
          </a:p>
        </p:txBody>
      </p:sp>
      <p:graphicFrame>
        <p:nvGraphicFramePr>
          <p:cNvPr id="5" name="Table 4">
            <a:extLst>
              <a:ext uri="{FF2B5EF4-FFF2-40B4-BE49-F238E27FC236}">
                <a16:creationId xmlns:a16="http://schemas.microsoft.com/office/drawing/2014/main" id="{B9FC1E14-5498-4F4E-AD5E-9BB8290D02CD}"/>
              </a:ext>
            </a:extLst>
          </p:cNvPr>
          <p:cNvGraphicFramePr>
            <a:graphicFrameLocks noGrp="1"/>
          </p:cNvGraphicFramePr>
          <p:nvPr>
            <p:extLst>
              <p:ext uri="{D42A27DB-BD31-4B8C-83A1-F6EECF244321}">
                <p14:modId xmlns:p14="http://schemas.microsoft.com/office/powerpoint/2010/main" val="240049201"/>
              </p:ext>
            </p:extLst>
          </p:nvPr>
        </p:nvGraphicFramePr>
        <p:xfrm>
          <a:off x="346517" y="1435604"/>
          <a:ext cx="8597188" cy="3460246"/>
        </p:xfrm>
        <a:graphic>
          <a:graphicData uri="http://schemas.openxmlformats.org/drawingml/2006/table">
            <a:tbl>
              <a:tblPr firstRow="1" firstCol="1" bandRow="1">
                <a:tableStyleId>{7DF18680-E054-41AD-8BC1-D1AEF772440D}</a:tableStyleId>
              </a:tblPr>
              <a:tblGrid>
                <a:gridCol w="881656">
                  <a:extLst>
                    <a:ext uri="{9D8B030D-6E8A-4147-A177-3AD203B41FA5}">
                      <a16:colId xmlns:a16="http://schemas.microsoft.com/office/drawing/2014/main" val="4192540558"/>
                    </a:ext>
                  </a:extLst>
                </a:gridCol>
                <a:gridCol w="1676952">
                  <a:extLst>
                    <a:ext uri="{9D8B030D-6E8A-4147-A177-3AD203B41FA5}">
                      <a16:colId xmlns:a16="http://schemas.microsoft.com/office/drawing/2014/main" val="737950263"/>
                    </a:ext>
                  </a:extLst>
                </a:gridCol>
                <a:gridCol w="990600">
                  <a:extLst>
                    <a:ext uri="{9D8B030D-6E8A-4147-A177-3AD203B41FA5}">
                      <a16:colId xmlns:a16="http://schemas.microsoft.com/office/drawing/2014/main" val="4025417111"/>
                    </a:ext>
                  </a:extLst>
                </a:gridCol>
                <a:gridCol w="1185752">
                  <a:extLst>
                    <a:ext uri="{9D8B030D-6E8A-4147-A177-3AD203B41FA5}">
                      <a16:colId xmlns:a16="http://schemas.microsoft.com/office/drawing/2014/main" val="2704452920"/>
                    </a:ext>
                  </a:extLst>
                </a:gridCol>
                <a:gridCol w="1164426">
                  <a:extLst>
                    <a:ext uri="{9D8B030D-6E8A-4147-A177-3AD203B41FA5}">
                      <a16:colId xmlns:a16="http://schemas.microsoft.com/office/drawing/2014/main" val="1637484742"/>
                    </a:ext>
                  </a:extLst>
                </a:gridCol>
                <a:gridCol w="1348901">
                  <a:extLst>
                    <a:ext uri="{9D8B030D-6E8A-4147-A177-3AD203B41FA5}">
                      <a16:colId xmlns:a16="http://schemas.microsoft.com/office/drawing/2014/main" val="1776634170"/>
                    </a:ext>
                  </a:extLst>
                </a:gridCol>
                <a:gridCol w="1348901">
                  <a:extLst>
                    <a:ext uri="{9D8B030D-6E8A-4147-A177-3AD203B41FA5}">
                      <a16:colId xmlns:a16="http://schemas.microsoft.com/office/drawing/2014/main" val="2614529373"/>
                    </a:ext>
                  </a:extLst>
                </a:gridCol>
              </a:tblGrid>
              <a:tr h="822469">
                <a:tc>
                  <a:txBody>
                    <a:bodyPr/>
                    <a:lstStyle/>
                    <a:p>
                      <a:pPr algn="ctr">
                        <a:lnSpc>
                          <a:spcPct val="115000"/>
                        </a:lnSpc>
                        <a:spcAft>
                          <a:spcPts val="1200"/>
                        </a:spcAft>
                      </a:pPr>
                      <a:r>
                        <a:rPr lang="en-US" sz="1400">
                          <a:effectLst/>
                        </a:rPr>
                        <a:t>Sr. No.</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Range</a:t>
                      </a:r>
                      <a:br>
                        <a:rPr lang="en-US" sz="1400">
                          <a:effectLst/>
                        </a:rPr>
                      </a:br>
                      <a:r>
                        <a:rPr lang="en-US" sz="1400">
                          <a:effectLst/>
                        </a:rPr>
                        <a:t>(Tonnes)</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Total</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dirty="0">
                          <a:effectLst/>
                        </a:rPr>
                        <a:t>Percentage</a:t>
                      </a:r>
                      <a:endParaRPr lang="en-PK" sz="1400" dirty="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r>
                        <a:rPr lang="en-US" sz="1400" dirty="0">
                          <a:effectLst/>
                        </a:rPr>
                        <a:t>Cum. Percentage</a:t>
                      </a:r>
                      <a:endParaRPr lang="en-PK" dirty="0"/>
                    </a:p>
                  </a:txBody>
                  <a:tcPr marL="47974" marR="47974" marT="0" marB="0" anchor="ctr"/>
                </a:tc>
                <a:tc>
                  <a:txBody>
                    <a:bodyPr/>
                    <a:lstStyle/>
                    <a:p>
                      <a:pPr algn="ctr"/>
                      <a:r>
                        <a:rPr lang="en-US" sz="1400" dirty="0">
                          <a:effectLst/>
                        </a:rPr>
                        <a:t>Percentage above Range Value</a:t>
                      </a:r>
                      <a:endParaRPr lang="en-PK" dirty="0"/>
                    </a:p>
                  </a:txBody>
                  <a:tcPr marL="47974" marR="47974" marT="0" marB="0" anchor="ctr"/>
                </a:tc>
                <a:tc>
                  <a:txBody>
                    <a:bodyPr/>
                    <a:lstStyle/>
                    <a:p>
                      <a:pPr marL="0" algn="ctr" defTabSz="457200" rtl="0" eaLnBrk="1" latinLnBrk="0" hangingPunct="1"/>
                      <a:r>
                        <a:rPr lang="en-US" sz="1400" b="1" kern="1200" dirty="0">
                          <a:solidFill>
                            <a:schemeClr val="lt1"/>
                          </a:solidFill>
                          <a:effectLst/>
                          <a:latin typeface="+mn-lt"/>
                          <a:ea typeface="+mn-ea"/>
                          <a:cs typeface="+mn-cs"/>
                        </a:rPr>
                        <a:t>%age above Range Value in 1995</a:t>
                      </a:r>
                      <a:endParaRPr lang="en-PK" sz="1400" b="1" kern="1200" dirty="0">
                        <a:solidFill>
                          <a:schemeClr val="lt1"/>
                        </a:solidFill>
                        <a:effectLst/>
                        <a:latin typeface="+mn-lt"/>
                        <a:ea typeface="+mn-ea"/>
                        <a:cs typeface="+mn-cs"/>
                      </a:endParaRPr>
                    </a:p>
                  </a:txBody>
                  <a:tcPr marL="47974" marR="47974" marT="0" marB="0" anchor="ctr"/>
                </a:tc>
                <a:extLst>
                  <a:ext uri="{0D108BD9-81ED-4DB2-BD59-A6C34878D82A}">
                    <a16:rowId xmlns:a16="http://schemas.microsoft.com/office/drawing/2014/main" val="1175099665"/>
                  </a:ext>
                </a:extLst>
              </a:tr>
              <a:tr h="289496">
                <a:tc>
                  <a:txBody>
                    <a:bodyPr/>
                    <a:lstStyle/>
                    <a:p>
                      <a:pPr algn="ctr">
                        <a:lnSpc>
                          <a:spcPct val="115000"/>
                        </a:lnSpc>
                        <a:spcAft>
                          <a:spcPts val="1200"/>
                        </a:spcAft>
                      </a:pPr>
                      <a:r>
                        <a:rPr lang="en-US" sz="1400" dirty="0">
                          <a:effectLst/>
                        </a:rPr>
                        <a:t>1</a:t>
                      </a:r>
                      <a:endParaRPr lang="en-PK" sz="1400" dirty="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dirty="0">
                          <a:effectLst/>
                        </a:rPr>
                        <a:t>0 - 8.16</a:t>
                      </a:r>
                      <a:endParaRPr lang="en-PK" sz="1400" dirty="0">
                        <a:effectLst/>
                        <a:latin typeface="Times New Roman" panose="02020603050405020304" pitchFamily="18" charset="0"/>
                        <a:ea typeface="Calibri" panose="020F0502020204030204" pitchFamily="34" charset="0"/>
                      </a:endParaRPr>
                    </a:p>
                  </a:txBody>
                  <a:tcPr marL="47974" marR="47974"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4689</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6.36</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6.36</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93.64</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88.18</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665092213"/>
                  </a:ext>
                </a:extLst>
              </a:tr>
              <a:tr h="289496">
                <a:tc>
                  <a:txBody>
                    <a:bodyPr/>
                    <a:lstStyle/>
                    <a:p>
                      <a:pPr algn="ctr">
                        <a:lnSpc>
                          <a:spcPct val="115000"/>
                        </a:lnSpc>
                        <a:spcAft>
                          <a:spcPts val="1200"/>
                        </a:spcAft>
                      </a:pPr>
                      <a:r>
                        <a:rPr lang="en-US" sz="1400">
                          <a:effectLst/>
                        </a:rPr>
                        <a:t>2</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8.17 - 9.99</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5968</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8.09</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14.45</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85.55</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73.61</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163734331"/>
                  </a:ext>
                </a:extLst>
              </a:tr>
              <a:tr h="289496">
                <a:tc>
                  <a:txBody>
                    <a:bodyPr/>
                    <a:lstStyle/>
                    <a:p>
                      <a:pPr algn="ctr">
                        <a:lnSpc>
                          <a:spcPct val="115000"/>
                        </a:lnSpc>
                        <a:spcAft>
                          <a:spcPts val="1200"/>
                        </a:spcAft>
                      </a:pPr>
                      <a:r>
                        <a:rPr lang="en-US" sz="1400">
                          <a:effectLst/>
                        </a:rPr>
                        <a:t>3</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10 - 10.99</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5098</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6.91</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21.37</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78.63</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60.69</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756956362"/>
                  </a:ext>
                </a:extLst>
              </a:tr>
              <a:tr h="289496">
                <a:tc>
                  <a:txBody>
                    <a:bodyPr/>
                    <a:lstStyle/>
                    <a:p>
                      <a:pPr algn="ctr">
                        <a:lnSpc>
                          <a:spcPct val="115000"/>
                        </a:lnSpc>
                        <a:spcAft>
                          <a:spcPts val="1200"/>
                        </a:spcAft>
                      </a:pPr>
                      <a:r>
                        <a:rPr lang="en-US" sz="1400">
                          <a:effectLst/>
                        </a:rPr>
                        <a:t>4</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11 - 11.99</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6016</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8.16</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29.53</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b="1" kern="1200" dirty="0">
                          <a:solidFill>
                            <a:schemeClr val="dk1"/>
                          </a:solidFill>
                          <a:effectLst/>
                          <a:latin typeface="+mn-lt"/>
                          <a:ea typeface="+mn-ea"/>
                          <a:cs typeface="+mn-cs"/>
                        </a:rPr>
                        <a:t>70.47</a:t>
                      </a:r>
                      <a:endParaRPr lang="en-PK" sz="1400" b="1"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b="1" kern="1200" dirty="0">
                          <a:solidFill>
                            <a:schemeClr val="dk1"/>
                          </a:solidFill>
                          <a:effectLst/>
                          <a:latin typeface="+mn-lt"/>
                          <a:ea typeface="+mn-ea"/>
                          <a:cs typeface="+mn-cs"/>
                        </a:rPr>
                        <a:t>43.33</a:t>
                      </a:r>
                      <a:endParaRPr lang="en-PK" sz="14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239169966"/>
                  </a:ext>
                </a:extLst>
              </a:tr>
              <a:tr h="289496">
                <a:tc>
                  <a:txBody>
                    <a:bodyPr/>
                    <a:lstStyle/>
                    <a:p>
                      <a:pPr algn="ctr">
                        <a:lnSpc>
                          <a:spcPct val="115000"/>
                        </a:lnSpc>
                        <a:spcAft>
                          <a:spcPts val="1200"/>
                        </a:spcAft>
                      </a:pPr>
                      <a:r>
                        <a:rPr lang="en-US" sz="1400">
                          <a:effectLst/>
                        </a:rPr>
                        <a:t>5</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12 - 12.99</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8963</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12.16</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41.68</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58.32</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27.65</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237529045"/>
                  </a:ext>
                </a:extLst>
              </a:tr>
              <a:tr h="289496">
                <a:tc>
                  <a:txBody>
                    <a:bodyPr/>
                    <a:lstStyle/>
                    <a:p>
                      <a:pPr algn="ctr">
                        <a:lnSpc>
                          <a:spcPct val="115000"/>
                        </a:lnSpc>
                        <a:spcAft>
                          <a:spcPts val="1200"/>
                        </a:spcAft>
                      </a:pPr>
                      <a:r>
                        <a:rPr lang="en-US" sz="1400">
                          <a:effectLst/>
                        </a:rPr>
                        <a:t>6</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13 - 13.99</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9204</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12.48</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54.16</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45.84</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15.49</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713970173"/>
                  </a:ext>
                </a:extLst>
              </a:tr>
              <a:tr h="289496">
                <a:tc>
                  <a:txBody>
                    <a:bodyPr/>
                    <a:lstStyle/>
                    <a:p>
                      <a:pPr algn="ctr">
                        <a:lnSpc>
                          <a:spcPct val="115000"/>
                        </a:lnSpc>
                        <a:spcAft>
                          <a:spcPts val="1200"/>
                        </a:spcAft>
                      </a:pPr>
                      <a:r>
                        <a:rPr lang="en-US" sz="1400">
                          <a:effectLst/>
                        </a:rPr>
                        <a:t>7</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14 - 14.99</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8548</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11.59</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65.76</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34.24</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8.98</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174430491"/>
                  </a:ext>
                </a:extLst>
              </a:tr>
              <a:tr h="289496">
                <a:tc>
                  <a:txBody>
                    <a:bodyPr/>
                    <a:lstStyle/>
                    <a:p>
                      <a:pPr algn="ctr">
                        <a:lnSpc>
                          <a:spcPct val="115000"/>
                        </a:lnSpc>
                        <a:spcAft>
                          <a:spcPts val="1200"/>
                        </a:spcAft>
                      </a:pPr>
                      <a:r>
                        <a:rPr lang="en-US" sz="1400">
                          <a:effectLst/>
                        </a:rPr>
                        <a:t>8</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15 - 19.99</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22048</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29.90</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95.66</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4.34</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0.42</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813526082"/>
                  </a:ext>
                </a:extLst>
              </a:tr>
              <a:tr h="321809">
                <a:tc>
                  <a:txBody>
                    <a:bodyPr/>
                    <a:lstStyle/>
                    <a:p>
                      <a:pPr algn="ctr">
                        <a:lnSpc>
                          <a:spcPct val="115000"/>
                        </a:lnSpc>
                        <a:spcAft>
                          <a:spcPts val="1200"/>
                        </a:spcAft>
                      </a:pPr>
                      <a:r>
                        <a:rPr lang="en-US" sz="1400">
                          <a:effectLst/>
                        </a:rPr>
                        <a:t>9</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algn="ctr">
                        <a:lnSpc>
                          <a:spcPct val="115000"/>
                        </a:lnSpc>
                        <a:spcAft>
                          <a:spcPts val="1200"/>
                        </a:spcAft>
                      </a:pPr>
                      <a:r>
                        <a:rPr lang="en-US" sz="1400">
                          <a:effectLst/>
                        </a:rPr>
                        <a:t>20 &amp; Above</a:t>
                      </a:r>
                      <a:endParaRPr lang="en-PK" sz="1400">
                        <a:effectLst/>
                        <a:latin typeface="Times New Roman" panose="02020603050405020304" pitchFamily="18" charset="0"/>
                        <a:ea typeface="Calibri" panose="020F0502020204030204" pitchFamily="34" charset="0"/>
                      </a:endParaRPr>
                    </a:p>
                  </a:txBody>
                  <a:tcPr marL="47974" marR="47974"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3202</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4.34</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100.00</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0.00</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0.00</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280230875"/>
                  </a:ext>
                </a:extLst>
              </a:tr>
            </a:tbl>
          </a:graphicData>
        </a:graphic>
      </p:graphicFrame>
    </p:spTree>
    <p:extLst>
      <p:ext uri="{BB962C8B-B14F-4D97-AF65-F5344CB8AC3E}">
        <p14:creationId xmlns:p14="http://schemas.microsoft.com/office/powerpoint/2010/main" val="521973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NATIONAL HIGHWAYS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059663"/>
            <a:ext cx="8717561" cy="464338"/>
          </a:xfrm>
        </p:spPr>
        <p:txBody>
          <a:bodyPr>
            <a:normAutofit/>
          </a:bodyPr>
          <a:lstStyle/>
          <a:p>
            <a:pPr marL="285750" lvl="1" algn="just"/>
            <a:r>
              <a:rPr lang="en-US" sz="1800" dirty="0">
                <a:solidFill>
                  <a:schemeClr val="tx1">
                    <a:lumMod val="85000"/>
                    <a:lumOff val="15000"/>
                  </a:schemeClr>
                </a:solidFill>
                <a:latin typeface="+mj-lt"/>
              </a:rPr>
              <a:t>Damage Factors for Major Axle Configuration on National Highways</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25</a:t>
            </a:fld>
            <a:endParaRPr lang="en-US" dirty="0"/>
          </a:p>
        </p:txBody>
      </p:sp>
      <p:graphicFrame>
        <p:nvGraphicFramePr>
          <p:cNvPr id="5" name="Table 4">
            <a:extLst>
              <a:ext uri="{FF2B5EF4-FFF2-40B4-BE49-F238E27FC236}">
                <a16:creationId xmlns:a16="http://schemas.microsoft.com/office/drawing/2014/main" id="{2AFD02D9-B380-42C0-8155-A81A790A3C77}"/>
              </a:ext>
            </a:extLst>
          </p:cNvPr>
          <p:cNvGraphicFramePr>
            <a:graphicFrameLocks noGrp="1"/>
          </p:cNvGraphicFramePr>
          <p:nvPr>
            <p:extLst>
              <p:ext uri="{D42A27DB-BD31-4B8C-83A1-F6EECF244321}">
                <p14:modId xmlns:p14="http://schemas.microsoft.com/office/powerpoint/2010/main" val="947845169"/>
              </p:ext>
            </p:extLst>
          </p:nvPr>
        </p:nvGraphicFramePr>
        <p:xfrm>
          <a:off x="226142" y="1524001"/>
          <a:ext cx="8717560" cy="4070379"/>
        </p:xfrm>
        <a:graphic>
          <a:graphicData uri="http://schemas.openxmlformats.org/drawingml/2006/table">
            <a:tbl>
              <a:tblPr firstRow="1" firstCol="1" bandRow="1">
                <a:tableStyleId>{7DF18680-E054-41AD-8BC1-D1AEF772440D}</a:tableStyleId>
              </a:tblPr>
              <a:tblGrid>
                <a:gridCol w="707308">
                  <a:extLst>
                    <a:ext uri="{9D8B030D-6E8A-4147-A177-3AD203B41FA5}">
                      <a16:colId xmlns:a16="http://schemas.microsoft.com/office/drawing/2014/main" val="2107201742"/>
                    </a:ext>
                  </a:extLst>
                </a:gridCol>
                <a:gridCol w="2324100">
                  <a:extLst>
                    <a:ext uri="{9D8B030D-6E8A-4147-A177-3AD203B41FA5}">
                      <a16:colId xmlns:a16="http://schemas.microsoft.com/office/drawing/2014/main" val="1592983997"/>
                    </a:ext>
                  </a:extLst>
                </a:gridCol>
                <a:gridCol w="914400">
                  <a:extLst>
                    <a:ext uri="{9D8B030D-6E8A-4147-A177-3AD203B41FA5}">
                      <a16:colId xmlns:a16="http://schemas.microsoft.com/office/drawing/2014/main" val="2871625050"/>
                    </a:ext>
                  </a:extLst>
                </a:gridCol>
                <a:gridCol w="1314450">
                  <a:extLst>
                    <a:ext uri="{9D8B030D-6E8A-4147-A177-3AD203B41FA5}">
                      <a16:colId xmlns:a16="http://schemas.microsoft.com/office/drawing/2014/main" val="364195640"/>
                    </a:ext>
                  </a:extLst>
                </a:gridCol>
                <a:gridCol w="1238250">
                  <a:extLst>
                    <a:ext uri="{9D8B030D-6E8A-4147-A177-3AD203B41FA5}">
                      <a16:colId xmlns:a16="http://schemas.microsoft.com/office/drawing/2014/main" val="1912033566"/>
                    </a:ext>
                  </a:extLst>
                </a:gridCol>
                <a:gridCol w="1162050">
                  <a:extLst>
                    <a:ext uri="{9D8B030D-6E8A-4147-A177-3AD203B41FA5}">
                      <a16:colId xmlns:a16="http://schemas.microsoft.com/office/drawing/2014/main" val="2528102550"/>
                    </a:ext>
                  </a:extLst>
                </a:gridCol>
                <a:gridCol w="1057002">
                  <a:extLst>
                    <a:ext uri="{9D8B030D-6E8A-4147-A177-3AD203B41FA5}">
                      <a16:colId xmlns:a16="http://schemas.microsoft.com/office/drawing/2014/main" val="1594287248"/>
                    </a:ext>
                  </a:extLst>
                </a:gridCol>
              </a:tblGrid>
              <a:tr h="710849">
                <a:tc rowSpan="2">
                  <a:txBody>
                    <a:bodyPr/>
                    <a:lstStyle/>
                    <a:p>
                      <a:pPr algn="ctr">
                        <a:lnSpc>
                          <a:spcPct val="115000"/>
                        </a:lnSpc>
                        <a:spcAft>
                          <a:spcPts val="1200"/>
                        </a:spcAft>
                      </a:pPr>
                      <a:r>
                        <a:rPr lang="en-US" sz="1400">
                          <a:effectLst/>
                        </a:rPr>
                        <a:t>Sr. No.</a:t>
                      </a:r>
                      <a:endParaRPr lang="en-PK" sz="140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ct val="115000"/>
                        </a:lnSpc>
                        <a:spcAft>
                          <a:spcPts val="1200"/>
                        </a:spcAft>
                      </a:pPr>
                      <a:r>
                        <a:rPr lang="en-US" sz="1400">
                          <a:effectLst/>
                        </a:rPr>
                        <a:t>Axle Configuration</a:t>
                      </a:r>
                      <a:endParaRPr lang="en-PK" sz="140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ct val="115000"/>
                        </a:lnSpc>
                        <a:spcAft>
                          <a:spcPts val="1200"/>
                        </a:spcAft>
                      </a:pPr>
                      <a:r>
                        <a:rPr lang="en-US" sz="1400">
                          <a:effectLst/>
                        </a:rPr>
                        <a:t>Code</a:t>
                      </a:r>
                      <a:endParaRPr lang="en-PK" sz="1400">
                        <a:effectLst/>
                        <a:latin typeface="Times New Roman" panose="02020603050405020304" pitchFamily="18" charset="0"/>
                        <a:ea typeface="Calibri" panose="020F0502020204030204" pitchFamily="34" charset="0"/>
                      </a:endParaRPr>
                    </a:p>
                  </a:txBody>
                  <a:tcPr marL="68580" marR="68580" marT="0" marB="0" anchor="ctr"/>
                </a:tc>
                <a:tc gridSpan="2">
                  <a:txBody>
                    <a:bodyPr/>
                    <a:lstStyle/>
                    <a:p>
                      <a:pPr algn="ctr">
                        <a:lnSpc>
                          <a:spcPct val="115000"/>
                        </a:lnSpc>
                        <a:spcAft>
                          <a:spcPts val="1200"/>
                        </a:spcAft>
                      </a:pPr>
                      <a:r>
                        <a:rPr lang="en-US" sz="1400">
                          <a:effectLst/>
                        </a:rPr>
                        <a:t>Damage Factor (2019)</a:t>
                      </a:r>
                      <a:endParaRPr lang="en-PK" sz="140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PK"/>
                    </a:p>
                  </a:txBody>
                  <a:tcPr/>
                </a:tc>
                <a:tc gridSpan="2">
                  <a:txBody>
                    <a:bodyPr/>
                    <a:lstStyle/>
                    <a:p>
                      <a:pPr algn="ctr">
                        <a:lnSpc>
                          <a:spcPct val="115000"/>
                        </a:lnSpc>
                        <a:spcAft>
                          <a:spcPts val="1200"/>
                        </a:spcAft>
                      </a:pPr>
                      <a:r>
                        <a:rPr lang="en-US" sz="1400">
                          <a:effectLst/>
                        </a:rPr>
                        <a:t>Damage Factor (1995)</a:t>
                      </a:r>
                      <a:endParaRPr lang="en-PK" sz="140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PK"/>
                    </a:p>
                  </a:txBody>
                  <a:tcPr/>
                </a:tc>
                <a:extLst>
                  <a:ext uri="{0D108BD9-81ED-4DB2-BD59-A6C34878D82A}">
                    <a16:rowId xmlns:a16="http://schemas.microsoft.com/office/drawing/2014/main" val="1145006636"/>
                  </a:ext>
                </a:extLst>
              </a:tr>
              <a:tr h="57600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ctr">
                        <a:lnSpc>
                          <a:spcPct val="115000"/>
                        </a:lnSpc>
                        <a:spcAft>
                          <a:spcPts val="1200"/>
                        </a:spcAft>
                      </a:pPr>
                      <a:r>
                        <a:rPr lang="en-US" sz="1400">
                          <a:effectLst/>
                        </a:rPr>
                        <a:t>Road Note 40</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AASHTO 1993</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Road Note 31</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AASHTO 1986</a:t>
                      </a:r>
                      <a:endParaRPr lang="en-PK" sz="1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260118148"/>
                  </a:ext>
                </a:extLst>
              </a:tr>
              <a:tr h="340363">
                <a:tc>
                  <a:txBody>
                    <a:bodyPr/>
                    <a:lstStyle/>
                    <a:p>
                      <a:pPr algn="ctr">
                        <a:lnSpc>
                          <a:spcPct val="115000"/>
                        </a:lnSpc>
                        <a:spcAft>
                          <a:spcPts val="1200"/>
                        </a:spcAft>
                      </a:pPr>
                      <a:r>
                        <a:rPr lang="en-US" sz="1400">
                          <a:effectLst/>
                        </a:rPr>
                        <a:t>1</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l">
                        <a:lnSpc>
                          <a:spcPct val="115000"/>
                        </a:lnSpc>
                        <a:spcAft>
                          <a:spcPts val="1200"/>
                        </a:spcAft>
                      </a:pPr>
                      <a:r>
                        <a:rPr lang="en-US" sz="1400">
                          <a:effectLst/>
                        </a:rPr>
                        <a:t>2 Axle Single</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19.62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b="1" dirty="0">
                          <a:effectLst/>
                        </a:rPr>
                        <a:t>12.28</a:t>
                      </a:r>
                      <a:endParaRPr lang="en-PK" sz="14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6.49</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b="1" dirty="0">
                          <a:effectLst/>
                        </a:rPr>
                        <a:t>4.67</a:t>
                      </a:r>
                      <a:endParaRPr lang="en-PK" sz="1400" b="1"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120654059"/>
                  </a:ext>
                </a:extLst>
              </a:tr>
              <a:tr h="340363">
                <a:tc>
                  <a:txBody>
                    <a:bodyPr/>
                    <a:lstStyle/>
                    <a:p>
                      <a:pPr algn="ctr">
                        <a:lnSpc>
                          <a:spcPct val="115000"/>
                        </a:lnSpc>
                        <a:spcAft>
                          <a:spcPts val="1200"/>
                        </a:spcAft>
                      </a:pPr>
                      <a:r>
                        <a:rPr lang="en-US" sz="1400">
                          <a:effectLst/>
                        </a:rPr>
                        <a:t>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l">
                        <a:lnSpc>
                          <a:spcPct val="115000"/>
                        </a:lnSpc>
                        <a:spcAft>
                          <a:spcPts val="1200"/>
                        </a:spcAft>
                      </a:pPr>
                      <a:r>
                        <a:rPr lang="en-US" sz="1400">
                          <a:effectLst/>
                        </a:rPr>
                        <a:t>3 Axle Tandem</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55.24</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b="1">
                          <a:effectLst/>
                        </a:rPr>
                        <a:t>23.08</a:t>
                      </a:r>
                      <a:endParaRPr lang="en-PK" sz="1400" b="1">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18.48</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b="1" dirty="0">
                          <a:effectLst/>
                        </a:rPr>
                        <a:t>8.84</a:t>
                      </a:r>
                      <a:endParaRPr lang="en-PK" sz="1400" b="1"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102031861"/>
                  </a:ext>
                </a:extLst>
              </a:tr>
              <a:tr h="711039">
                <a:tc>
                  <a:txBody>
                    <a:bodyPr/>
                    <a:lstStyle/>
                    <a:p>
                      <a:pPr algn="ctr">
                        <a:lnSpc>
                          <a:spcPct val="115000"/>
                        </a:lnSpc>
                        <a:spcAft>
                          <a:spcPts val="1200"/>
                        </a:spcAft>
                      </a:pPr>
                      <a:r>
                        <a:rPr lang="en-US" sz="1400">
                          <a:effectLst/>
                        </a:rPr>
                        <a:t>3</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l">
                        <a:lnSpc>
                          <a:spcPct val="115000"/>
                        </a:lnSpc>
                        <a:spcAft>
                          <a:spcPts val="1200"/>
                        </a:spcAft>
                      </a:pPr>
                      <a:r>
                        <a:rPr lang="en-US" sz="1400">
                          <a:effectLst/>
                        </a:rPr>
                        <a:t>4 Axle Single Tandem</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1.2-22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26.80</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b="1" dirty="0">
                          <a:effectLst/>
                        </a:rPr>
                        <a:t>14.88</a:t>
                      </a:r>
                      <a:endParaRPr lang="en-PK" sz="14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17.30</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b="1" dirty="0">
                          <a:effectLst/>
                        </a:rPr>
                        <a:t>10.35</a:t>
                      </a:r>
                      <a:endParaRPr lang="en-PK" sz="1400" b="1"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4014600431"/>
                  </a:ext>
                </a:extLst>
              </a:tr>
              <a:tr h="340363">
                <a:tc>
                  <a:txBody>
                    <a:bodyPr/>
                    <a:lstStyle/>
                    <a:p>
                      <a:pPr algn="ctr">
                        <a:lnSpc>
                          <a:spcPct val="115000"/>
                        </a:lnSpc>
                        <a:spcAft>
                          <a:spcPts val="1200"/>
                        </a:spcAft>
                      </a:pPr>
                      <a:r>
                        <a:rPr lang="en-US" sz="1400">
                          <a:effectLst/>
                        </a:rPr>
                        <a:t>4</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l">
                        <a:lnSpc>
                          <a:spcPct val="115000"/>
                        </a:lnSpc>
                        <a:spcAft>
                          <a:spcPts val="1200"/>
                        </a:spcAft>
                      </a:pPr>
                      <a:r>
                        <a:rPr lang="en-US" sz="1400">
                          <a:effectLst/>
                        </a:rPr>
                        <a:t>5 Axle Single Tridem</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1.2-222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44.66</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b="1" dirty="0">
                          <a:effectLst/>
                        </a:rPr>
                        <a:t>19.02</a:t>
                      </a:r>
                      <a:endParaRPr lang="en-PK" sz="14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b="1" dirty="0">
                          <a:effectLst/>
                        </a:rPr>
                        <a:t>-</a:t>
                      </a:r>
                      <a:endParaRPr lang="en-PK" sz="1400" b="1"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813704279"/>
                  </a:ext>
                </a:extLst>
              </a:tr>
              <a:tr h="340363">
                <a:tc>
                  <a:txBody>
                    <a:bodyPr/>
                    <a:lstStyle/>
                    <a:p>
                      <a:pPr algn="ctr">
                        <a:lnSpc>
                          <a:spcPct val="115000"/>
                        </a:lnSpc>
                        <a:spcAft>
                          <a:spcPts val="1200"/>
                        </a:spcAft>
                      </a:pPr>
                      <a:r>
                        <a:rPr lang="en-US" sz="1400">
                          <a:effectLst/>
                        </a:rPr>
                        <a:t>5</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l">
                        <a:lnSpc>
                          <a:spcPct val="115000"/>
                        </a:lnSpc>
                        <a:spcAft>
                          <a:spcPts val="1200"/>
                        </a:spcAft>
                      </a:pPr>
                      <a:r>
                        <a:rPr lang="en-US" sz="1400">
                          <a:effectLst/>
                        </a:rPr>
                        <a:t>5 Axle Tandem Tandem</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1.22-22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39.35</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b="1" dirty="0">
                          <a:effectLst/>
                        </a:rPr>
                        <a:t>18.42</a:t>
                      </a:r>
                      <a:endParaRPr lang="en-PK" sz="14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19.59</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b="1" dirty="0">
                          <a:effectLst/>
                        </a:rPr>
                        <a:t>-</a:t>
                      </a:r>
                      <a:endParaRPr lang="en-PK" sz="1400" b="1"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367819764"/>
                  </a:ext>
                </a:extLst>
              </a:tr>
              <a:tr h="711039">
                <a:tc>
                  <a:txBody>
                    <a:bodyPr/>
                    <a:lstStyle/>
                    <a:p>
                      <a:pPr algn="ctr">
                        <a:lnSpc>
                          <a:spcPct val="115000"/>
                        </a:lnSpc>
                        <a:spcAft>
                          <a:spcPts val="1200"/>
                        </a:spcAft>
                      </a:pPr>
                      <a:r>
                        <a:rPr lang="en-US" sz="1400">
                          <a:effectLst/>
                        </a:rPr>
                        <a:t>6</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l">
                        <a:lnSpc>
                          <a:spcPct val="115000"/>
                        </a:lnSpc>
                        <a:spcAft>
                          <a:spcPts val="1200"/>
                        </a:spcAft>
                      </a:pPr>
                      <a:r>
                        <a:rPr lang="en-US" sz="1400">
                          <a:effectLst/>
                        </a:rPr>
                        <a:t>6 Axle Tandem Tridem</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1.22-222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70.05</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b="1" dirty="0">
                          <a:effectLst/>
                        </a:rPr>
                        <a:t>24.68</a:t>
                      </a:r>
                      <a:endParaRPr lang="en-PK" sz="14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27.96</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b="1" dirty="0">
                          <a:effectLst/>
                        </a:rPr>
                        <a:t>10.90</a:t>
                      </a:r>
                      <a:endParaRPr lang="en-PK" sz="1400" b="1"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294499793"/>
                  </a:ext>
                </a:extLst>
              </a:tr>
            </a:tbl>
          </a:graphicData>
        </a:graphic>
      </p:graphicFrame>
    </p:spTree>
    <p:extLst>
      <p:ext uri="{BB962C8B-B14F-4D97-AF65-F5344CB8AC3E}">
        <p14:creationId xmlns:p14="http://schemas.microsoft.com/office/powerpoint/2010/main" val="1767018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NATIONAL HIGHWAYS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250163"/>
            <a:ext cx="8717561" cy="464338"/>
          </a:xfrm>
        </p:spPr>
        <p:txBody>
          <a:bodyPr>
            <a:normAutofit/>
          </a:bodyPr>
          <a:lstStyle/>
          <a:p>
            <a:pPr marL="285750" lvl="1" algn="just"/>
            <a:r>
              <a:rPr lang="en-US" sz="1800" dirty="0">
                <a:solidFill>
                  <a:schemeClr val="tx1">
                    <a:lumMod val="85000"/>
                    <a:lumOff val="15000"/>
                  </a:schemeClr>
                </a:solidFill>
                <a:latin typeface="+mj-lt"/>
              </a:rPr>
              <a:t>Commodities carried by Truck Traffic on National Highways</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26</a:t>
            </a:fld>
            <a:endParaRPr lang="en-US" dirty="0"/>
          </a:p>
        </p:txBody>
      </p:sp>
      <p:graphicFrame>
        <p:nvGraphicFramePr>
          <p:cNvPr id="13" name="Chart 12">
            <a:extLst>
              <a:ext uri="{FF2B5EF4-FFF2-40B4-BE49-F238E27FC236}">
                <a16:creationId xmlns:a16="http://schemas.microsoft.com/office/drawing/2014/main" id="{ADFCD576-15A0-4438-8273-BC644458BC48}"/>
              </a:ext>
            </a:extLst>
          </p:cNvPr>
          <p:cNvGraphicFramePr>
            <a:graphicFrameLocks noChangeAspect="1"/>
          </p:cNvGraphicFramePr>
          <p:nvPr>
            <p:extLst>
              <p:ext uri="{D42A27DB-BD31-4B8C-83A1-F6EECF244321}">
                <p14:modId xmlns:p14="http://schemas.microsoft.com/office/powerpoint/2010/main" val="1785028209"/>
              </p:ext>
            </p:extLst>
          </p:nvPr>
        </p:nvGraphicFramePr>
        <p:xfrm>
          <a:off x="251987" y="1628075"/>
          <a:ext cx="8691716" cy="49198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6127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NATIONAL HIGHWAYS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059662"/>
            <a:ext cx="8717561" cy="531013"/>
          </a:xfrm>
        </p:spPr>
        <p:txBody>
          <a:bodyPr>
            <a:normAutofit/>
          </a:bodyPr>
          <a:lstStyle/>
          <a:p>
            <a:pPr marL="285750" lvl="1" algn="just"/>
            <a:r>
              <a:rPr lang="en-US" sz="1800" dirty="0">
                <a:solidFill>
                  <a:schemeClr val="tx1">
                    <a:lumMod val="85000"/>
                    <a:lumOff val="15000"/>
                  </a:schemeClr>
                </a:solidFill>
                <a:latin typeface="+mj-lt"/>
              </a:rPr>
              <a:t>Tire Pressure for Major Axle Configuration on National Highways</a:t>
            </a:r>
          </a:p>
          <a:p>
            <a:pPr marL="285750" lvl="1" algn="just"/>
            <a:endParaRPr lang="en-US" sz="1800" dirty="0">
              <a:solidFill>
                <a:schemeClr val="tx1">
                  <a:lumMod val="85000"/>
                  <a:lumOff val="15000"/>
                </a:schemeClr>
              </a:solidFill>
              <a:latin typeface="+mj-lt"/>
            </a:endParaRP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27</a:t>
            </a:fld>
            <a:endParaRPr lang="en-US" dirty="0"/>
          </a:p>
        </p:txBody>
      </p:sp>
      <p:graphicFrame>
        <p:nvGraphicFramePr>
          <p:cNvPr id="5" name="Table 4">
            <a:extLst>
              <a:ext uri="{FF2B5EF4-FFF2-40B4-BE49-F238E27FC236}">
                <a16:creationId xmlns:a16="http://schemas.microsoft.com/office/drawing/2014/main" id="{743CE693-0169-43B5-B24C-E2110440A658}"/>
              </a:ext>
            </a:extLst>
          </p:cNvPr>
          <p:cNvGraphicFramePr>
            <a:graphicFrameLocks noGrp="1"/>
          </p:cNvGraphicFramePr>
          <p:nvPr>
            <p:extLst>
              <p:ext uri="{D42A27DB-BD31-4B8C-83A1-F6EECF244321}">
                <p14:modId xmlns:p14="http://schemas.microsoft.com/office/powerpoint/2010/main" val="1586172376"/>
              </p:ext>
            </p:extLst>
          </p:nvPr>
        </p:nvGraphicFramePr>
        <p:xfrm>
          <a:off x="200297" y="1660598"/>
          <a:ext cx="8717560" cy="4840618"/>
        </p:xfrm>
        <a:graphic>
          <a:graphicData uri="http://schemas.openxmlformats.org/drawingml/2006/table">
            <a:tbl>
              <a:tblPr firstRow="1" firstCol="1" bandRow="1">
                <a:tableStyleId>{7DF18680-E054-41AD-8BC1-D1AEF772440D}</a:tableStyleId>
              </a:tblPr>
              <a:tblGrid>
                <a:gridCol w="713533">
                  <a:extLst>
                    <a:ext uri="{9D8B030D-6E8A-4147-A177-3AD203B41FA5}">
                      <a16:colId xmlns:a16="http://schemas.microsoft.com/office/drawing/2014/main" val="499338626"/>
                    </a:ext>
                  </a:extLst>
                </a:gridCol>
                <a:gridCol w="2458020">
                  <a:extLst>
                    <a:ext uri="{9D8B030D-6E8A-4147-A177-3AD203B41FA5}">
                      <a16:colId xmlns:a16="http://schemas.microsoft.com/office/drawing/2014/main" val="2813915656"/>
                    </a:ext>
                  </a:extLst>
                </a:gridCol>
                <a:gridCol w="904875">
                  <a:extLst>
                    <a:ext uri="{9D8B030D-6E8A-4147-A177-3AD203B41FA5}">
                      <a16:colId xmlns:a16="http://schemas.microsoft.com/office/drawing/2014/main" val="3435600710"/>
                    </a:ext>
                  </a:extLst>
                </a:gridCol>
                <a:gridCol w="895350">
                  <a:extLst>
                    <a:ext uri="{9D8B030D-6E8A-4147-A177-3AD203B41FA5}">
                      <a16:colId xmlns:a16="http://schemas.microsoft.com/office/drawing/2014/main" val="17425951"/>
                    </a:ext>
                  </a:extLst>
                </a:gridCol>
                <a:gridCol w="714375">
                  <a:extLst>
                    <a:ext uri="{9D8B030D-6E8A-4147-A177-3AD203B41FA5}">
                      <a16:colId xmlns:a16="http://schemas.microsoft.com/office/drawing/2014/main" val="1566024563"/>
                    </a:ext>
                  </a:extLst>
                </a:gridCol>
                <a:gridCol w="685800">
                  <a:extLst>
                    <a:ext uri="{9D8B030D-6E8A-4147-A177-3AD203B41FA5}">
                      <a16:colId xmlns:a16="http://schemas.microsoft.com/office/drawing/2014/main" val="1527174843"/>
                    </a:ext>
                  </a:extLst>
                </a:gridCol>
                <a:gridCol w="742950">
                  <a:extLst>
                    <a:ext uri="{9D8B030D-6E8A-4147-A177-3AD203B41FA5}">
                      <a16:colId xmlns:a16="http://schemas.microsoft.com/office/drawing/2014/main" val="557613232"/>
                    </a:ext>
                  </a:extLst>
                </a:gridCol>
                <a:gridCol w="742950">
                  <a:extLst>
                    <a:ext uri="{9D8B030D-6E8A-4147-A177-3AD203B41FA5}">
                      <a16:colId xmlns:a16="http://schemas.microsoft.com/office/drawing/2014/main" val="2816704363"/>
                    </a:ext>
                  </a:extLst>
                </a:gridCol>
                <a:gridCol w="859707">
                  <a:extLst>
                    <a:ext uri="{9D8B030D-6E8A-4147-A177-3AD203B41FA5}">
                      <a16:colId xmlns:a16="http://schemas.microsoft.com/office/drawing/2014/main" val="2201358144"/>
                    </a:ext>
                  </a:extLst>
                </a:gridCol>
              </a:tblGrid>
              <a:tr h="322538">
                <a:tc rowSpan="2">
                  <a:txBody>
                    <a:bodyPr/>
                    <a:lstStyle/>
                    <a:p>
                      <a:pPr algn="ctr">
                        <a:lnSpc>
                          <a:spcPct val="115000"/>
                        </a:lnSpc>
                        <a:spcAft>
                          <a:spcPts val="1200"/>
                        </a:spcAft>
                      </a:pPr>
                      <a:r>
                        <a:rPr lang="en-US" sz="1400">
                          <a:effectLst/>
                        </a:rPr>
                        <a:t>Sr. No.</a:t>
                      </a:r>
                      <a:endParaRPr lang="en-PK" sz="140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ct val="115000"/>
                        </a:lnSpc>
                        <a:spcAft>
                          <a:spcPts val="1200"/>
                        </a:spcAft>
                      </a:pPr>
                      <a:r>
                        <a:rPr lang="en-US" sz="1400">
                          <a:effectLst/>
                        </a:rPr>
                        <a:t>Axle Configuration</a:t>
                      </a:r>
                      <a:endParaRPr lang="en-PK" sz="140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ct val="115000"/>
                        </a:lnSpc>
                        <a:spcAft>
                          <a:spcPts val="1200"/>
                        </a:spcAft>
                      </a:pPr>
                      <a:r>
                        <a:rPr lang="en-US" sz="1400" dirty="0">
                          <a:effectLst/>
                        </a:rPr>
                        <a:t>Code</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gridSpan="6">
                  <a:txBody>
                    <a:bodyPr/>
                    <a:lstStyle/>
                    <a:p>
                      <a:pPr algn="ctr">
                        <a:lnSpc>
                          <a:spcPct val="115000"/>
                        </a:lnSpc>
                        <a:spcAft>
                          <a:spcPts val="1200"/>
                        </a:spcAft>
                      </a:pPr>
                      <a:r>
                        <a:rPr lang="en-US" sz="1400" dirty="0">
                          <a:effectLst/>
                        </a:rPr>
                        <a:t>Average Pressure (Psi)</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extLst>
                  <a:ext uri="{0D108BD9-81ED-4DB2-BD59-A6C34878D82A}">
                    <a16:rowId xmlns:a16="http://schemas.microsoft.com/office/drawing/2014/main" val="2733312480"/>
                  </a:ext>
                </a:extLst>
              </a:tr>
              <a:tr h="32272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ctr">
                        <a:lnSpc>
                          <a:spcPct val="115000"/>
                        </a:lnSpc>
                        <a:spcAft>
                          <a:spcPts val="1200"/>
                        </a:spcAft>
                      </a:pPr>
                      <a:r>
                        <a:rPr lang="en-US" sz="1400">
                          <a:effectLst/>
                        </a:rPr>
                        <a:t>Front</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Rear 1</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Rear 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a:effectLst/>
                        </a:rPr>
                        <a:t>Rear 3</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Rear 4</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Rear 5</a:t>
                      </a:r>
                      <a:endParaRPr lang="en-PK" sz="14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4139386617"/>
                  </a:ext>
                </a:extLst>
              </a:tr>
              <a:tr h="322720">
                <a:tc>
                  <a:txBody>
                    <a:bodyPr/>
                    <a:lstStyle/>
                    <a:p>
                      <a:pPr algn="ctr">
                        <a:lnSpc>
                          <a:spcPct val="115000"/>
                        </a:lnSpc>
                        <a:spcAft>
                          <a:spcPts val="1200"/>
                        </a:spcAft>
                      </a:pPr>
                      <a:r>
                        <a:rPr lang="en-US" sz="1400">
                          <a:effectLst/>
                        </a:rPr>
                        <a:t>1</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dirty="0">
                          <a:effectLst/>
                        </a:rPr>
                        <a:t>2 Axle Single</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1.2</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138.49</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155.79</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endParaRPr lang="en-PK" sz="14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152002556"/>
                  </a:ext>
                </a:extLst>
              </a:tr>
              <a:tr h="322720">
                <a:tc>
                  <a:txBody>
                    <a:bodyPr/>
                    <a:lstStyle/>
                    <a:p>
                      <a:pPr algn="ctr">
                        <a:lnSpc>
                          <a:spcPct val="115000"/>
                        </a:lnSpc>
                        <a:spcAft>
                          <a:spcPts val="1200"/>
                        </a:spcAft>
                      </a:pPr>
                      <a:r>
                        <a:rPr lang="en-US" sz="1400">
                          <a:effectLst/>
                        </a:rPr>
                        <a:t>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dirty="0">
                          <a:effectLst/>
                        </a:rPr>
                        <a:t>3 Axle Tandem</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1.22</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143.87</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158.62</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159.25</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endParaRPr lang="en-PK" sz="14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592054967"/>
                  </a:ext>
                </a:extLst>
              </a:tr>
              <a:tr h="322720">
                <a:tc>
                  <a:txBody>
                    <a:bodyPr/>
                    <a:lstStyle/>
                    <a:p>
                      <a:pPr algn="ctr">
                        <a:lnSpc>
                          <a:spcPct val="115000"/>
                        </a:lnSpc>
                        <a:spcAft>
                          <a:spcPts val="1200"/>
                        </a:spcAft>
                      </a:pPr>
                      <a:r>
                        <a:rPr lang="en-US" sz="1400">
                          <a:effectLst/>
                        </a:rPr>
                        <a:t>3</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dirty="0">
                          <a:effectLst/>
                        </a:rPr>
                        <a:t>4 Axle Single Tandem</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1.2-22</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146.55</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158.64</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159.47</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159.94</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endParaRPr lang="en-PK" sz="14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75199672"/>
                  </a:ext>
                </a:extLst>
              </a:tr>
              <a:tr h="322720">
                <a:tc>
                  <a:txBody>
                    <a:bodyPr/>
                    <a:lstStyle/>
                    <a:p>
                      <a:pPr algn="ctr">
                        <a:lnSpc>
                          <a:spcPct val="115000"/>
                        </a:lnSpc>
                        <a:spcAft>
                          <a:spcPts val="1200"/>
                        </a:spcAft>
                      </a:pPr>
                      <a:r>
                        <a:rPr lang="en-US" sz="1400">
                          <a:effectLst/>
                        </a:rPr>
                        <a:t>4</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dirty="0">
                          <a:effectLst/>
                        </a:rPr>
                        <a:t>5 Axle Single Tridem</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1.2-222</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141.70</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159.91</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160.16</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161.20</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161.93</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788878829"/>
                  </a:ext>
                </a:extLst>
              </a:tr>
              <a:tr h="322720">
                <a:tc>
                  <a:txBody>
                    <a:bodyPr/>
                    <a:lstStyle/>
                    <a:p>
                      <a:pPr algn="ctr">
                        <a:lnSpc>
                          <a:spcPct val="115000"/>
                        </a:lnSpc>
                        <a:spcAft>
                          <a:spcPts val="1200"/>
                        </a:spcAft>
                      </a:pPr>
                      <a:r>
                        <a:rPr lang="en-US" sz="1400" dirty="0">
                          <a:effectLst/>
                        </a:rPr>
                        <a:t>5</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dirty="0">
                          <a:effectLst/>
                        </a:rPr>
                        <a:t>5 Axle Tandem </a:t>
                      </a:r>
                      <a:r>
                        <a:rPr lang="en-US" sz="1400" dirty="0" err="1">
                          <a:effectLst/>
                        </a:rPr>
                        <a:t>Tandem</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1.22-22</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138.11</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160.04</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157.13</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160.84</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163.10</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996023853"/>
                  </a:ext>
                </a:extLst>
              </a:tr>
              <a:tr h="322720">
                <a:tc>
                  <a:txBody>
                    <a:bodyPr/>
                    <a:lstStyle/>
                    <a:p>
                      <a:pPr algn="ctr">
                        <a:lnSpc>
                          <a:spcPct val="115000"/>
                        </a:lnSpc>
                        <a:spcAft>
                          <a:spcPts val="1200"/>
                        </a:spcAft>
                      </a:pPr>
                      <a:r>
                        <a:rPr lang="en-US" sz="1400">
                          <a:effectLst/>
                        </a:rPr>
                        <a:t>6</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dirty="0">
                          <a:effectLst/>
                        </a:rPr>
                        <a:t>6 Axle Tandem Tridem</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1.22-222</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149.58</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161.52</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162.30</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163.17</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163.35</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163.82</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550610274"/>
                  </a:ext>
                </a:extLst>
              </a:tr>
              <a:tr h="322720">
                <a:tc gridSpan="9">
                  <a:txBody>
                    <a:bodyPr/>
                    <a:lstStyle/>
                    <a:p>
                      <a:pPr marL="0" algn="ctr" defTabSz="457200" rtl="0" eaLnBrk="1" latinLnBrk="0" hangingPunct="1">
                        <a:lnSpc>
                          <a:spcPct val="115000"/>
                        </a:lnSpc>
                        <a:spcAft>
                          <a:spcPts val="1200"/>
                        </a:spcAft>
                      </a:pPr>
                      <a:r>
                        <a:rPr lang="en-US" sz="1400" b="1" kern="1200" dirty="0">
                          <a:solidFill>
                            <a:schemeClr val="lt1"/>
                          </a:solidFill>
                          <a:effectLst/>
                          <a:latin typeface="+mn-lt"/>
                          <a:ea typeface="+mn-ea"/>
                          <a:cs typeface="+mn-cs"/>
                        </a:rPr>
                        <a:t>1995</a:t>
                      </a:r>
                      <a:endParaRPr lang="en-PK" sz="1400" b="1" kern="1200" dirty="0">
                        <a:solidFill>
                          <a:schemeClr val="lt1"/>
                        </a:solidFill>
                        <a:effectLst/>
                        <a:latin typeface="+mn-lt"/>
                        <a:ea typeface="+mn-ea"/>
                        <a:cs typeface="+mn-cs"/>
                      </a:endParaRPr>
                    </a:p>
                  </a:txBody>
                  <a:tcPr marL="68580" marR="68580" marT="0" marB="0" anchor="ctr"/>
                </a:tc>
                <a:tc hMerge="1">
                  <a:txBody>
                    <a:bodyPr/>
                    <a:lstStyle/>
                    <a:p>
                      <a:pPr algn="just">
                        <a:lnSpc>
                          <a:spcPct val="115000"/>
                        </a:lnSpc>
                        <a:spcAft>
                          <a:spcPts val="1200"/>
                        </a:spcAft>
                      </a:pPr>
                      <a:endParaRPr lang="en-PK" sz="14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pPr algn="ctr">
                        <a:lnSpc>
                          <a:spcPct val="115000"/>
                        </a:lnSpc>
                        <a:spcAft>
                          <a:spcPts val="1200"/>
                        </a:spcAft>
                      </a:pPr>
                      <a:endParaRPr lang="en-PK" sz="14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pPr marL="0" algn="ctr" defTabSz="457200" rtl="0" eaLnBrk="1" latinLnBrk="0" hangingPunct="1">
                        <a:lnSpc>
                          <a:spcPct val="115000"/>
                        </a:lnSpc>
                        <a:spcAft>
                          <a:spcPts val="1200"/>
                        </a:spcAft>
                      </a:pPr>
                      <a:endParaRPr lang="en-PK" sz="1400" kern="1200" dirty="0">
                        <a:solidFill>
                          <a:schemeClr val="dk1"/>
                        </a:solidFill>
                        <a:effectLst/>
                        <a:latin typeface="+mn-lt"/>
                        <a:ea typeface="+mn-ea"/>
                        <a:cs typeface="+mn-cs"/>
                      </a:endParaRPr>
                    </a:p>
                  </a:txBody>
                  <a:tcPr marL="68580" marR="68580" marT="0" marB="0" anchor="ctr"/>
                </a:tc>
                <a:tc hMerge="1">
                  <a:txBody>
                    <a:bodyPr/>
                    <a:lstStyle/>
                    <a:p>
                      <a:pPr marL="0" algn="ctr" defTabSz="457200" rtl="0" eaLnBrk="1" latinLnBrk="0" hangingPunct="1">
                        <a:lnSpc>
                          <a:spcPct val="115000"/>
                        </a:lnSpc>
                        <a:spcAft>
                          <a:spcPts val="1200"/>
                        </a:spcAft>
                      </a:pPr>
                      <a:endParaRPr lang="en-PK" sz="1400" kern="1200" dirty="0">
                        <a:solidFill>
                          <a:schemeClr val="dk1"/>
                        </a:solidFill>
                        <a:effectLst/>
                        <a:latin typeface="+mn-lt"/>
                        <a:ea typeface="+mn-ea"/>
                        <a:cs typeface="+mn-cs"/>
                      </a:endParaRPr>
                    </a:p>
                  </a:txBody>
                  <a:tcPr marL="68580" marR="68580" marT="0" marB="0" anchor="ctr"/>
                </a:tc>
                <a:tc hMerge="1">
                  <a:txBody>
                    <a:bodyPr/>
                    <a:lstStyle/>
                    <a:p>
                      <a:pPr marL="0" algn="ctr" defTabSz="457200" rtl="0" eaLnBrk="1" latinLnBrk="0" hangingPunct="1">
                        <a:lnSpc>
                          <a:spcPct val="115000"/>
                        </a:lnSpc>
                        <a:spcAft>
                          <a:spcPts val="1200"/>
                        </a:spcAft>
                      </a:pPr>
                      <a:endParaRPr lang="en-PK" sz="1400" kern="1200" dirty="0">
                        <a:solidFill>
                          <a:schemeClr val="dk1"/>
                        </a:solidFill>
                        <a:effectLst/>
                        <a:latin typeface="+mn-lt"/>
                        <a:ea typeface="+mn-ea"/>
                        <a:cs typeface="+mn-cs"/>
                      </a:endParaRPr>
                    </a:p>
                  </a:txBody>
                  <a:tcPr marL="68580" marR="68580" marT="0" marB="0" anchor="ctr"/>
                </a:tc>
                <a:tc hMerge="1">
                  <a:txBody>
                    <a:bodyPr/>
                    <a:lstStyle/>
                    <a:p>
                      <a:pPr marL="0" algn="ctr" defTabSz="457200" rtl="0" eaLnBrk="1" latinLnBrk="0" hangingPunct="1">
                        <a:lnSpc>
                          <a:spcPct val="115000"/>
                        </a:lnSpc>
                        <a:spcAft>
                          <a:spcPts val="1200"/>
                        </a:spcAft>
                      </a:pPr>
                      <a:endParaRPr lang="en-PK" sz="1400" kern="1200" dirty="0">
                        <a:solidFill>
                          <a:schemeClr val="dk1"/>
                        </a:solidFill>
                        <a:effectLst/>
                        <a:latin typeface="+mn-lt"/>
                        <a:ea typeface="+mn-ea"/>
                        <a:cs typeface="+mn-cs"/>
                      </a:endParaRPr>
                    </a:p>
                  </a:txBody>
                  <a:tcPr marL="68580" marR="68580" marT="0" marB="0" anchor="ctr"/>
                </a:tc>
                <a:tc hMerge="1">
                  <a:txBody>
                    <a:bodyPr/>
                    <a:lstStyle/>
                    <a:p>
                      <a:pPr marL="0" algn="ctr" defTabSz="457200" rtl="0" eaLnBrk="1" latinLnBrk="0" hangingPunct="1">
                        <a:lnSpc>
                          <a:spcPct val="115000"/>
                        </a:lnSpc>
                        <a:spcAft>
                          <a:spcPts val="1200"/>
                        </a:spcAft>
                      </a:pPr>
                      <a:endParaRPr lang="en-PK" sz="1400" kern="1200" dirty="0">
                        <a:solidFill>
                          <a:schemeClr val="dk1"/>
                        </a:solidFill>
                        <a:effectLst/>
                        <a:latin typeface="+mn-lt"/>
                        <a:ea typeface="+mn-ea"/>
                        <a:cs typeface="+mn-cs"/>
                      </a:endParaRPr>
                    </a:p>
                  </a:txBody>
                  <a:tcPr marL="68580" marR="68580" marT="0" marB="0" anchor="ctr"/>
                </a:tc>
                <a:tc hMerge="1">
                  <a:txBody>
                    <a:bodyPr/>
                    <a:lstStyle/>
                    <a:p>
                      <a:pPr marL="0" algn="ctr" defTabSz="457200" rtl="0" eaLnBrk="1" latinLnBrk="0" hangingPunct="1">
                        <a:lnSpc>
                          <a:spcPct val="115000"/>
                        </a:lnSpc>
                        <a:spcAft>
                          <a:spcPts val="1200"/>
                        </a:spcAft>
                      </a:pP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546996944"/>
                  </a:ext>
                </a:extLst>
              </a:tr>
              <a:tr h="322720">
                <a:tc>
                  <a:txBody>
                    <a:bodyPr/>
                    <a:lstStyle/>
                    <a:p>
                      <a:pPr marL="0" algn="ctr" defTabSz="457200" rtl="0" eaLnBrk="1" latinLnBrk="0" hangingPunct="1">
                        <a:lnSpc>
                          <a:spcPct val="115000"/>
                        </a:lnSpc>
                        <a:spcAft>
                          <a:spcPts val="1200"/>
                        </a:spcAft>
                      </a:pPr>
                      <a:r>
                        <a:rPr lang="en-US" sz="1400" b="1" kern="1200" dirty="0">
                          <a:solidFill>
                            <a:schemeClr val="lt1"/>
                          </a:solidFill>
                          <a:effectLst/>
                          <a:latin typeface="+mn-lt"/>
                          <a:ea typeface="+mn-ea"/>
                          <a:cs typeface="+mn-cs"/>
                        </a:rPr>
                        <a:t>1</a:t>
                      </a:r>
                      <a:endParaRPr lang="en-PK" sz="1400" b="1" kern="1200" dirty="0">
                        <a:solidFill>
                          <a:schemeClr val="lt1"/>
                        </a:solidFill>
                        <a:effectLst/>
                        <a:latin typeface="+mn-lt"/>
                        <a:ea typeface="+mn-ea"/>
                        <a:cs typeface="+mn-cs"/>
                      </a:endParaRPr>
                    </a:p>
                  </a:txBody>
                  <a:tcPr marL="68580" marR="68580" marT="0" marB="0" anchor="ctr"/>
                </a:tc>
                <a:tc>
                  <a:txBody>
                    <a:bodyPr/>
                    <a:lstStyle/>
                    <a:p>
                      <a:pPr algn="just">
                        <a:lnSpc>
                          <a:spcPct val="115000"/>
                        </a:lnSpc>
                        <a:spcAft>
                          <a:spcPts val="1200"/>
                        </a:spcAft>
                      </a:pPr>
                      <a:r>
                        <a:rPr lang="en-US" sz="1400" dirty="0">
                          <a:effectLst/>
                        </a:rPr>
                        <a:t>2 Axle Single</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1.2</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109.08</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127.67</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 </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 </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 </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 </a:t>
                      </a:r>
                      <a:endParaRPr lang="en-PK" sz="14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727583946"/>
                  </a:ext>
                </a:extLst>
              </a:tr>
              <a:tr h="322720">
                <a:tc>
                  <a:txBody>
                    <a:bodyPr/>
                    <a:lstStyle/>
                    <a:p>
                      <a:pPr marL="0" algn="ctr" defTabSz="457200" rtl="0" eaLnBrk="1" latinLnBrk="0" hangingPunct="1">
                        <a:lnSpc>
                          <a:spcPct val="115000"/>
                        </a:lnSpc>
                        <a:spcAft>
                          <a:spcPts val="1200"/>
                        </a:spcAft>
                      </a:pPr>
                      <a:r>
                        <a:rPr lang="en-US" sz="1400" b="1" kern="1200" dirty="0">
                          <a:solidFill>
                            <a:schemeClr val="lt1"/>
                          </a:solidFill>
                          <a:effectLst/>
                          <a:latin typeface="+mn-lt"/>
                          <a:ea typeface="+mn-ea"/>
                          <a:cs typeface="+mn-cs"/>
                        </a:rPr>
                        <a:t>2</a:t>
                      </a:r>
                      <a:endParaRPr lang="en-PK" sz="1400" b="1" kern="1200" dirty="0">
                        <a:solidFill>
                          <a:schemeClr val="lt1"/>
                        </a:solidFill>
                        <a:effectLst/>
                        <a:latin typeface="+mn-lt"/>
                        <a:ea typeface="+mn-ea"/>
                        <a:cs typeface="+mn-cs"/>
                      </a:endParaRPr>
                    </a:p>
                  </a:txBody>
                  <a:tcPr marL="68580" marR="68580" marT="0" marB="0" anchor="ctr"/>
                </a:tc>
                <a:tc>
                  <a:txBody>
                    <a:bodyPr/>
                    <a:lstStyle/>
                    <a:p>
                      <a:pPr algn="just">
                        <a:lnSpc>
                          <a:spcPct val="115000"/>
                        </a:lnSpc>
                        <a:spcAft>
                          <a:spcPts val="1200"/>
                        </a:spcAft>
                      </a:pPr>
                      <a:r>
                        <a:rPr lang="en-US" sz="1400" dirty="0">
                          <a:effectLst/>
                        </a:rPr>
                        <a:t>3 Axle Tandem</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1.22</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124.66</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137.77</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137.91</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 </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 </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 </a:t>
                      </a:r>
                      <a:endParaRPr lang="en-PK" sz="14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159836129"/>
                  </a:ext>
                </a:extLst>
              </a:tr>
              <a:tr h="322720">
                <a:tc>
                  <a:txBody>
                    <a:bodyPr/>
                    <a:lstStyle/>
                    <a:p>
                      <a:pPr marL="0" algn="ctr" defTabSz="457200" rtl="0" eaLnBrk="1" latinLnBrk="0" hangingPunct="1">
                        <a:lnSpc>
                          <a:spcPct val="115000"/>
                        </a:lnSpc>
                        <a:spcAft>
                          <a:spcPts val="1200"/>
                        </a:spcAft>
                      </a:pPr>
                      <a:r>
                        <a:rPr lang="en-US" sz="1400" b="1" kern="1200" dirty="0">
                          <a:solidFill>
                            <a:schemeClr val="lt1"/>
                          </a:solidFill>
                          <a:effectLst/>
                          <a:latin typeface="+mn-lt"/>
                          <a:ea typeface="+mn-ea"/>
                          <a:cs typeface="+mn-cs"/>
                        </a:rPr>
                        <a:t>3</a:t>
                      </a:r>
                      <a:endParaRPr lang="en-PK" sz="1400" b="1" kern="1200" dirty="0">
                        <a:solidFill>
                          <a:schemeClr val="lt1"/>
                        </a:solidFill>
                        <a:effectLst/>
                        <a:latin typeface="+mn-lt"/>
                        <a:ea typeface="+mn-ea"/>
                        <a:cs typeface="+mn-cs"/>
                      </a:endParaRPr>
                    </a:p>
                  </a:txBody>
                  <a:tcPr marL="68580" marR="68580" marT="0" marB="0" anchor="ctr"/>
                </a:tc>
                <a:tc>
                  <a:txBody>
                    <a:bodyPr/>
                    <a:lstStyle/>
                    <a:p>
                      <a:pPr algn="just">
                        <a:lnSpc>
                          <a:spcPct val="115000"/>
                        </a:lnSpc>
                        <a:spcAft>
                          <a:spcPts val="1200"/>
                        </a:spcAft>
                      </a:pPr>
                      <a:r>
                        <a:rPr lang="en-US" sz="1400" dirty="0">
                          <a:effectLst/>
                        </a:rPr>
                        <a:t>4 Axle Single Tandem</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1.2-22</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118.06</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137.36</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137.36</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137.36</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 </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 </a:t>
                      </a:r>
                      <a:endParaRPr lang="en-PK" sz="14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49939652"/>
                  </a:ext>
                </a:extLst>
              </a:tr>
              <a:tr h="322720">
                <a:tc>
                  <a:txBody>
                    <a:bodyPr/>
                    <a:lstStyle/>
                    <a:p>
                      <a:pPr marL="0" algn="ctr" defTabSz="457200" rtl="0" eaLnBrk="1" latinLnBrk="0" hangingPunct="1">
                        <a:lnSpc>
                          <a:spcPct val="115000"/>
                        </a:lnSpc>
                        <a:spcAft>
                          <a:spcPts val="1200"/>
                        </a:spcAft>
                      </a:pPr>
                      <a:r>
                        <a:rPr lang="en-US" sz="1400" b="1" kern="1200" dirty="0">
                          <a:solidFill>
                            <a:schemeClr val="lt1"/>
                          </a:solidFill>
                          <a:effectLst/>
                          <a:latin typeface="+mn-lt"/>
                          <a:ea typeface="+mn-ea"/>
                          <a:cs typeface="+mn-cs"/>
                        </a:rPr>
                        <a:t>4</a:t>
                      </a:r>
                      <a:endParaRPr lang="en-PK" sz="1400" b="1" kern="1200" dirty="0">
                        <a:solidFill>
                          <a:schemeClr val="lt1"/>
                        </a:solidFill>
                        <a:effectLst/>
                        <a:latin typeface="+mn-lt"/>
                        <a:ea typeface="+mn-ea"/>
                        <a:cs typeface="+mn-cs"/>
                      </a:endParaRPr>
                    </a:p>
                  </a:txBody>
                  <a:tcPr marL="68580" marR="68580" marT="0" marB="0" anchor="ctr"/>
                </a:tc>
                <a:tc>
                  <a:txBody>
                    <a:bodyPr/>
                    <a:lstStyle/>
                    <a:p>
                      <a:pPr algn="just">
                        <a:lnSpc>
                          <a:spcPct val="115000"/>
                        </a:lnSpc>
                        <a:spcAft>
                          <a:spcPts val="1200"/>
                        </a:spcAft>
                      </a:pPr>
                      <a:r>
                        <a:rPr lang="en-US" sz="1400" dirty="0">
                          <a:effectLst/>
                        </a:rPr>
                        <a:t>5 Axle Single Tridem</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1.2-222</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 </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 </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 </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 </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 </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 </a:t>
                      </a:r>
                      <a:endParaRPr lang="en-PK" sz="14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920962028"/>
                  </a:ext>
                </a:extLst>
              </a:tr>
              <a:tr h="322720">
                <a:tc>
                  <a:txBody>
                    <a:bodyPr/>
                    <a:lstStyle/>
                    <a:p>
                      <a:pPr marL="0" algn="ctr" defTabSz="457200" rtl="0" eaLnBrk="1" latinLnBrk="0" hangingPunct="1">
                        <a:lnSpc>
                          <a:spcPct val="115000"/>
                        </a:lnSpc>
                        <a:spcAft>
                          <a:spcPts val="1200"/>
                        </a:spcAft>
                      </a:pPr>
                      <a:r>
                        <a:rPr lang="en-US" sz="1400" b="1" kern="1200" dirty="0">
                          <a:solidFill>
                            <a:schemeClr val="lt1"/>
                          </a:solidFill>
                          <a:effectLst/>
                          <a:latin typeface="+mn-lt"/>
                          <a:ea typeface="+mn-ea"/>
                          <a:cs typeface="+mn-cs"/>
                        </a:rPr>
                        <a:t>5</a:t>
                      </a:r>
                      <a:endParaRPr lang="en-PK" sz="1400" b="1" kern="1200" dirty="0">
                        <a:solidFill>
                          <a:schemeClr val="lt1"/>
                        </a:solidFill>
                        <a:effectLst/>
                        <a:latin typeface="+mn-lt"/>
                        <a:ea typeface="+mn-ea"/>
                        <a:cs typeface="+mn-cs"/>
                      </a:endParaRPr>
                    </a:p>
                  </a:txBody>
                  <a:tcPr marL="68580" marR="68580" marT="0" marB="0" anchor="ctr"/>
                </a:tc>
                <a:tc>
                  <a:txBody>
                    <a:bodyPr/>
                    <a:lstStyle/>
                    <a:p>
                      <a:pPr algn="just">
                        <a:lnSpc>
                          <a:spcPct val="115000"/>
                        </a:lnSpc>
                        <a:spcAft>
                          <a:spcPts val="1200"/>
                        </a:spcAft>
                      </a:pPr>
                      <a:r>
                        <a:rPr lang="en-US" sz="1400" dirty="0">
                          <a:effectLst/>
                        </a:rPr>
                        <a:t>5 Axle Tandem </a:t>
                      </a:r>
                      <a:r>
                        <a:rPr lang="en-US" sz="1400" dirty="0" err="1">
                          <a:effectLst/>
                        </a:rPr>
                        <a:t>Tandem</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1.22-22</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 </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 </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 </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 </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 </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 </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430824778"/>
                  </a:ext>
                </a:extLst>
              </a:tr>
              <a:tr h="322720">
                <a:tc>
                  <a:txBody>
                    <a:bodyPr/>
                    <a:lstStyle/>
                    <a:p>
                      <a:pPr marL="0" algn="ctr" defTabSz="457200" rtl="0" eaLnBrk="1" latinLnBrk="0" hangingPunct="1">
                        <a:lnSpc>
                          <a:spcPct val="115000"/>
                        </a:lnSpc>
                        <a:spcAft>
                          <a:spcPts val="1200"/>
                        </a:spcAft>
                      </a:pPr>
                      <a:r>
                        <a:rPr lang="en-US" sz="1400" b="1" kern="1200" dirty="0">
                          <a:solidFill>
                            <a:schemeClr val="lt1"/>
                          </a:solidFill>
                          <a:effectLst/>
                          <a:latin typeface="+mn-lt"/>
                          <a:ea typeface="+mn-ea"/>
                          <a:cs typeface="+mn-cs"/>
                        </a:rPr>
                        <a:t>6</a:t>
                      </a:r>
                      <a:endParaRPr lang="en-PK" sz="1400" b="1" kern="1200" dirty="0">
                        <a:solidFill>
                          <a:schemeClr val="lt1"/>
                        </a:solidFill>
                        <a:effectLst/>
                        <a:latin typeface="+mn-lt"/>
                        <a:ea typeface="+mn-ea"/>
                        <a:cs typeface="+mn-cs"/>
                      </a:endParaRPr>
                    </a:p>
                  </a:txBody>
                  <a:tcPr marL="68580" marR="68580" marT="0" marB="0" anchor="ctr"/>
                </a:tc>
                <a:tc>
                  <a:txBody>
                    <a:bodyPr/>
                    <a:lstStyle/>
                    <a:p>
                      <a:pPr algn="just">
                        <a:lnSpc>
                          <a:spcPct val="115000"/>
                        </a:lnSpc>
                        <a:spcAft>
                          <a:spcPts val="1200"/>
                        </a:spcAft>
                      </a:pPr>
                      <a:r>
                        <a:rPr lang="en-US" sz="1400" dirty="0">
                          <a:effectLst/>
                        </a:rPr>
                        <a:t>6 Axle Tandem Tridem</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1.22-222</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129.17</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132.33</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133.06</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132.91</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a:solidFill>
                            <a:schemeClr val="dk1"/>
                          </a:solidFill>
                          <a:effectLst/>
                          <a:latin typeface="+mn-lt"/>
                          <a:ea typeface="+mn-ea"/>
                          <a:cs typeface="+mn-cs"/>
                        </a:rPr>
                        <a:t>133.33</a:t>
                      </a:r>
                      <a:endParaRPr lang="en-PK" sz="1400" kern="120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132.92</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223823088"/>
                  </a:ext>
                </a:extLst>
              </a:tr>
            </a:tbl>
          </a:graphicData>
        </a:graphic>
      </p:graphicFrame>
    </p:spTree>
    <p:extLst>
      <p:ext uri="{BB962C8B-B14F-4D97-AF65-F5344CB8AC3E}">
        <p14:creationId xmlns:p14="http://schemas.microsoft.com/office/powerpoint/2010/main" val="1595059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PORTS AND DRY PORTS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059662"/>
            <a:ext cx="8717561" cy="531013"/>
          </a:xfrm>
        </p:spPr>
        <p:txBody>
          <a:bodyPr>
            <a:normAutofit/>
          </a:bodyPr>
          <a:lstStyle/>
          <a:p>
            <a:pPr marL="285750" lvl="1" algn="just"/>
            <a:endParaRPr lang="en-US" sz="1800" dirty="0">
              <a:solidFill>
                <a:schemeClr val="tx1">
                  <a:lumMod val="85000"/>
                  <a:lumOff val="15000"/>
                </a:schemeClr>
              </a:solidFill>
              <a:latin typeface="+mj-lt"/>
            </a:endParaRP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28</a:t>
            </a:fld>
            <a:endParaRPr lang="en-US" dirty="0"/>
          </a:p>
        </p:txBody>
      </p:sp>
      <p:graphicFrame>
        <p:nvGraphicFramePr>
          <p:cNvPr id="5" name="Table 4">
            <a:extLst>
              <a:ext uri="{FF2B5EF4-FFF2-40B4-BE49-F238E27FC236}">
                <a16:creationId xmlns:a16="http://schemas.microsoft.com/office/drawing/2014/main" id="{743CE693-0169-43B5-B24C-E2110440A658}"/>
              </a:ext>
            </a:extLst>
          </p:cNvPr>
          <p:cNvGraphicFramePr>
            <a:graphicFrameLocks noGrp="1"/>
          </p:cNvGraphicFramePr>
          <p:nvPr>
            <p:extLst>
              <p:ext uri="{D42A27DB-BD31-4B8C-83A1-F6EECF244321}">
                <p14:modId xmlns:p14="http://schemas.microsoft.com/office/powerpoint/2010/main" val="3266483688"/>
              </p:ext>
            </p:extLst>
          </p:nvPr>
        </p:nvGraphicFramePr>
        <p:xfrm>
          <a:off x="200297" y="1660598"/>
          <a:ext cx="8717560" cy="2581578"/>
        </p:xfrm>
        <a:graphic>
          <a:graphicData uri="http://schemas.openxmlformats.org/drawingml/2006/table">
            <a:tbl>
              <a:tblPr firstRow="1" firstCol="1" bandRow="1">
                <a:tableStyleId>{7DF18680-E054-41AD-8BC1-D1AEF772440D}</a:tableStyleId>
              </a:tblPr>
              <a:tblGrid>
                <a:gridCol w="713533">
                  <a:extLst>
                    <a:ext uri="{9D8B030D-6E8A-4147-A177-3AD203B41FA5}">
                      <a16:colId xmlns:a16="http://schemas.microsoft.com/office/drawing/2014/main" val="499338626"/>
                    </a:ext>
                  </a:extLst>
                </a:gridCol>
                <a:gridCol w="2458020">
                  <a:extLst>
                    <a:ext uri="{9D8B030D-6E8A-4147-A177-3AD203B41FA5}">
                      <a16:colId xmlns:a16="http://schemas.microsoft.com/office/drawing/2014/main" val="2813915656"/>
                    </a:ext>
                  </a:extLst>
                </a:gridCol>
                <a:gridCol w="904875">
                  <a:extLst>
                    <a:ext uri="{9D8B030D-6E8A-4147-A177-3AD203B41FA5}">
                      <a16:colId xmlns:a16="http://schemas.microsoft.com/office/drawing/2014/main" val="3435600710"/>
                    </a:ext>
                  </a:extLst>
                </a:gridCol>
                <a:gridCol w="2295525">
                  <a:extLst>
                    <a:ext uri="{9D8B030D-6E8A-4147-A177-3AD203B41FA5}">
                      <a16:colId xmlns:a16="http://schemas.microsoft.com/office/drawing/2014/main" val="17425951"/>
                    </a:ext>
                  </a:extLst>
                </a:gridCol>
                <a:gridCol w="2345607">
                  <a:extLst>
                    <a:ext uri="{9D8B030D-6E8A-4147-A177-3AD203B41FA5}">
                      <a16:colId xmlns:a16="http://schemas.microsoft.com/office/drawing/2014/main" val="557613232"/>
                    </a:ext>
                  </a:extLst>
                </a:gridCol>
              </a:tblGrid>
              <a:tr h="322538">
                <a:tc rowSpan="2">
                  <a:txBody>
                    <a:bodyPr/>
                    <a:lstStyle/>
                    <a:p>
                      <a:pPr algn="ctr">
                        <a:lnSpc>
                          <a:spcPct val="115000"/>
                        </a:lnSpc>
                        <a:spcAft>
                          <a:spcPts val="1200"/>
                        </a:spcAft>
                      </a:pPr>
                      <a:r>
                        <a:rPr lang="en-US" sz="1400" dirty="0">
                          <a:effectLst/>
                        </a:rPr>
                        <a:t>Sr. No.</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ct val="115000"/>
                        </a:lnSpc>
                        <a:spcAft>
                          <a:spcPts val="1200"/>
                        </a:spcAft>
                      </a:pPr>
                      <a:r>
                        <a:rPr lang="en-US" sz="1400">
                          <a:effectLst/>
                        </a:rPr>
                        <a:t>Axle Configuration</a:t>
                      </a:r>
                      <a:endParaRPr lang="en-PK" sz="140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ct val="115000"/>
                        </a:lnSpc>
                        <a:spcAft>
                          <a:spcPts val="1200"/>
                        </a:spcAft>
                      </a:pPr>
                      <a:r>
                        <a:rPr lang="en-US" sz="1400" dirty="0">
                          <a:effectLst/>
                        </a:rPr>
                        <a:t>Code</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gridSpan="2">
                  <a:txBody>
                    <a:bodyPr/>
                    <a:lstStyle/>
                    <a:p>
                      <a:pPr algn="ctr">
                        <a:lnSpc>
                          <a:spcPct val="115000"/>
                        </a:lnSpc>
                        <a:spcAft>
                          <a:spcPts val="1200"/>
                        </a:spcAft>
                      </a:pPr>
                      <a:r>
                        <a:rPr lang="en-US" sz="1400" dirty="0">
                          <a:effectLst/>
                        </a:rPr>
                        <a:t>Percentage overloading</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PK"/>
                    </a:p>
                  </a:txBody>
                  <a:tcPr/>
                </a:tc>
                <a:extLst>
                  <a:ext uri="{0D108BD9-81ED-4DB2-BD59-A6C34878D82A}">
                    <a16:rowId xmlns:a16="http://schemas.microsoft.com/office/drawing/2014/main" val="2733312480"/>
                  </a:ext>
                </a:extLst>
              </a:tr>
              <a:tr h="32272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ctr">
                        <a:lnSpc>
                          <a:spcPct val="115000"/>
                        </a:lnSpc>
                        <a:spcAft>
                          <a:spcPts val="1200"/>
                        </a:spcAft>
                      </a:pPr>
                      <a:r>
                        <a:rPr lang="en-US" sz="1400" dirty="0">
                          <a:effectLst/>
                        </a:rPr>
                        <a:t>PORTS AND DRY PORTS</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National Highways</a:t>
                      </a:r>
                    </a:p>
                  </a:txBody>
                  <a:tcPr marL="68580" marR="68580" marT="0" marB="0" anchor="ctr"/>
                </a:tc>
                <a:extLst>
                  <a:ext uri="{0D108BD9-81ED-4DB2-BD59-A6C34878D82A}">
                    <a16:rowId xmlns:a16="http://schemas.microsoft.com/office/drawing/2014/main" val="4139386617"/>
                  </a:ext>
                </a:extLst>
              </a:tr>
              <a:tr h="322720">
                <a:tc>
                  <a:txBody>
                    <a:bodyPr/>
                    <a:lstStyle/>
                    <a:p>
                      <a:pPr algn="ctr">
                        <a:lnSpc>
                          <a:spcPct val="115000"/>
                        </a:lnSpc>
                        <a:spcAft>
                          <a:spcPts val="1200"/>
                        </a:spcAft>
                      </a:pPr>
                      <a:r>
                        <a:rPr lang="en-US" sz="1400">
                          <a:effectLst/>
                        </a:rPr>
                        <a:t>1</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dirty="0">
                          <a:effectLst/>
                        </a:rPr>
                        <a:t>2 Axle Single</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1.2</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46.51</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74.10</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152002556"/>
                  </a:ext>
                </a:extLst>
              </a:tr>
              <a:tr h="322720">
                <a:tc>
                  <a:txBody>
                    <a:bodyPr/>
                    <a:lstStyle/>
                    <a:p>
                      <a:pPr algn="ctr">
                        <a:lnSpc>
                          <a:spcPct val="115000"/>
                        </a:lnSpc>
                        <a:spcAft>
                          <a:spcPts val="1200"/>
                        </a:spcAft>
                      </a:pPr>
                      <a:r>
                        <a:rPr lang="en-US" sz="1400">
                          <a:effectLst/>
                        </a:rPr>
                        <a:t>2</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dirty="0">
                          <a:effectLst/>
                        </a:rPr>
                        <a:t>3 Axle Tandem</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1.22</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84.49</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90.62</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592054967"/>
                  </a:ext>
                </a:extLst>
              </a:tr>
              <a:tr h="322720">
                <a:tc>
                  <a:txBody>
                    <a:bodyPr/>
                    <a:lstStyle/>
                    <a:p>
                      <a:pPr algn="ctr">
                        <a:lnSpc>
                          <a:spcPct val="115000"/>
                        </a:lnSpc>
                        <a:spcAft>
                          <a:spcPts val="1200"/>
                        </a:spcAft>
                      </a:pPr>
                      <a:r>
                        <a:rPr lang="en-US" sz="1400">
                          <a:effectLst/>
                        </a:rPr>
                        <a:t>3</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dirty="0">
                          <a:effectLst/>
                        </a:rPr>
                        <a:t>4 Axle Single Tandem</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1.2-22</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55.26</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57.87</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75199672"/>
                  </a:ext>
                </a:extLst>
              </a:tr>
              <a:tr h="322720">
                <a:tc>
                  <a:txBody>
                    <a:bodyPr/>
                    <a:lstStyle/>
                    <a:p>
                      <a:pPr algn="ctr">
                        <a:lnSpc>
                          <a:spcPct val="115000"/>
                        </a:lnSpc>
                        <a:spcAft>
                          <a:spcPts val="1200"/>
                        </a:spcAft>
                      </a:pPr>
                      <a:r>
                        <a:rPr lang="en-US" sz="1400">
                          <a:effectLst/>
                        </a:rPr>
                        <a:t>4</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dirty="0">
                          <a:effectLst/>
                        </a:rPr>
                        <a:t>5 Axle Single Tridem</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1.2-222</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33.33</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79.45</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788878829"/>
                  </a:ext>
                </a:extLst>
              </a:tr>
              <a:tr h="322720">
                <a:tc>
                  <a:txBody>
                    <a:bodyPr/>
                    <a:lstStyle/>
                    <a:p>
                      <a:pPr algn="ctr">
                        <a:lnSpc>
                          <a:spcPct val="115000"/>
                        </a:lnSpc>
                        <a:spcAft>
                          <a:spcPts val="1200"/>
                        </a:spcAft>
                      </a:pPr>
                      <a:r>
                        <a:rPr lang="en-US" sz="1400" dirty="0">
                          <a:effectLst/>
                        </a:rPr>
                        <a:t>5</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dirty="0">
                          <a:effectLst/>
                        </a:rPr>
                        <a:t>5 Axle Tandem </a:t>
                      </a:r>
                      <a:r>
                        <a:rPr lang="en-US" sz="1400" dirty="0" err="1">
                          <a:effectLst/>
                        </a:rPr>
                        <a:t>Tandem</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1.22-22</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94.74</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77.97</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996023853"/>
                  </a:ext>
                </a:extLst>
              </a:tr>
              <a:tr h="322720">
                <a:tc>
                  <a:txBody>
                    <a:bodyPr/>
                    <a:lstStyle/>
                    <a:p>
                      <a:pPr algn="ctr">
                        <a:lnSpc>
                          <a:spcPct val="115000"/>
                        </a:lnSpc>
                        <a:spcAft>
                          <a:spcPts val="1200"/>
                        </a:spcAft>
                      </a:pPr>
                      <a:r>
                        <a:rPr lang="en-US" sz="1400">
                          <a:effectLst/>
                        </a:rPr>
                        <a:t>6</a:t>
                      </a:r>
                      <a:endParaRPr lang="en-PK"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spcAft>
                          <a:spcPts val="1200"/>
                        </a:spcAft>
                      </a:pPr>
                      <a:r>
                        <a:rPr lang="en-US" sz="1400" dirty="0">
                          <a:effectLst/>
                        </a:rPr>
                        <a:t>6 Axle Tandem Tridem</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400" dirty="0">
                          <a:effectLst/>
                        </a:rPr>
                        <a:t>1.22-222</a:t>
                      </a:r>
                      <a:endParaRPr lang="en-PK"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90.56</a:t>
                      </a:r>
                      <a:endParaRPr lang="en-PK" sz="1400" kern="1200" dirty="0">
                        <a:solidFill>
                          <a:schemeClr val="dk1"/>
                        </a:solidFill>
                        <a:effectLst/>
                        <a:latin typeface="+mn-lt"/>
                        <a:ea typeface="+mn-ea"/>
                        <a:cs typeface="+mn-cs"/>
                      </a:endParaRPr>
                    </a:p>
                  </a:txBody>
                  <a:tcPr marL="68580" marR="68580" marT="0" marB="0" anchor="ctr"/>
                </a:tc>
                <a:tc>
                  <a:txBody>
                    <a:bodyPr/>
                    <a:lstStyle/>
                    <a:p>
                      <a:pPr marL="0" algn="ctr" defTabSz="457200" rtl="0" eaLnBrk="1" latinLnBrk="0" hangingPunct="1">
                        <a:lnSpc>
                          <a:spcPct val="115000"/>
                        </a:lnSpc>
                        <a:spcAft>
                          <a:spcPts val="1200"/>
                        </a:spcAft>
                      </a:pPr>
                      <a:r>
                        <a:rPr lang="en-US" sz="1400" kern="1200" dirty="0">
                          <a:solidFill>
                            <a:schemeClr val="dk1"/>
                          </a:solidFill>
                          <a:effectLst/>
                          <a:latin typeface="+mn-lt"/>
                          <a:ea typeface="+mn-ea"/>
                          <a:cs typeface="+mn-cs"/>
                        </a:rPr>
                        <a:t>89.04</a:t>
                      </a:r>
                      <a:endParaRPr lang="en-PK"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550610274"/>
                  </a:ext>
                </a:extLst>
              </a:tr>
            </a:tbl>
          </a:graphicData>
        </a:graphic>
      </p:graphicFrame>
    </p:spTree>
    <p:extLst>
      <p:ext uri="{BB962C8B-B14F-4D97-AF65-F5344CB8AC3E}">
        <p14:creationId xmlns:p14="http://schemas.microsoft.com/office/powerpoint/2010/main" val="3526033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2258475" y="4034361"/>
            <a:ext cx="6589199" cy="626053"/>
          </a:xfrm>
        </p:spPr>
        <p:txBody>
          <a:bodyPr>
            <a:normAutofit/>
          </a:bodyPr>
          <a:lstStyle/>
          <a:p>
            <a:pPr algn="r"/>
            <a:r>
              <a:rPr lang="en-US" sz="2800" b="1" dirty="0">
                <a:latin typeface="Bookman Old Style" panose="02050604050505020204" pitchFamily="18" charset="0"/>
              </a:rPr>
              <a:t>CONCLUSIONS</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43670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Introduction</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250162"/>
            <a:ext cx="8717561" cy="5607837"/>
          </a:xfrm>
        </p:spPr>
        <p:txBody>
          <a:bodyPr>
            <a:normAutofit/>
          </a:bodyPr>
          <a:lstStyle/>
          <a:p>
            <a:pPr marL="285750" lvl="1" algn="just"/>
            <a:r>
              <a:rPr lang="en-US" sz="1800" dirty="0">
                <a:solidFill>
                  <a:schemeClr val="tx1">
                    <a:lumMod val="85000"/>
                    <a:lumOff val="15000"/>
                  </a:schemeClr>
                </a:solidFill>
                <a:latin typeface="+mj-lt"/>
              </a:rPr>
              <a:t>Pakistan’s transport system is primarily dependent on road transport. The National Highway and Motorway Network is about </a:t>
            </a:r>
            <a:r>
              <a:rPr lang="en-US" sz="1800" b="1" dirty="0">
                <a:solidFill>
                  <a:srgbClr val="FF0000"/>
                </a:solidFill>
                <a:latin typeface="+mj-lt"/>
              </a:rPr>
              <a:t>12,800 km </a:t>
            </a:r>
            <a:r>
              <a:rPr lang="en-US" sz="1800" dirty="0">
                <a:solidFill>
                  <a:schemeClr val="tx1">
                    <a:lumMod val="85000"/>
                    <a:lumOff val="15000"/>
                  </a:schemeClr>
                </a:solidFill>
                <a:latin typeface="+mj-lt"/>
              </a:rPr>
              <a:t>long and cater bulk of the goods traffic plying on the roads of Pakistan.</a:t>
            </a:r>
          </a:p>
          <a:p>
            <a:pPr marL="285750" lvl="1" algn="just"/>
            <a:r>
              <a:rPr lang="en-US" sz="1800" dirty="0">
                <a:solidFill>
                  <a:schemeClr val="tx1">
                    <a:lumMod val="85000"/>
                    <a:lumOff val="15000"/>
                  </a:schemeClr>
                </a:solidFill>
              </a:rPr>
              <a:t>These vehicle loads are much heavier than the strength of road infrastructure and are major contributor to premature road failure causing un-designed damage to pavement structure, which ultimately leads to an increased maintenance and rehabilitation cost.</a:t>
            </a:r>
          </a:p>
          <a:p>
            <a:pPr marL="285750" lvl="1" algn="just"/>
            <a:r>
              <a:rPr lang="en-US" sz="1800" dirty="0">
                <a:solidFill>
                  <a:schemeClr val="tx1">
                    <a:lumMod val="85000"/>
                    <a:lumOff val="15000"/>
                  </a:schemeClr>
                </a:solidFill>
              </a:rPr>
              <a:t>Poor quality roads increase vehicle operating cost and cause time delays and accidents as well.</a:t>
            </a:r>
          </a:p>
          <a:p>
            <a:pPr marL="285750" lvl="1" algn="just"/>
            <a:r>
              <a:rPr lang="en-US" sz="1800" dirty="0">
                <a:solidFill>
                  <a:schemeClr val="tx1">
                    <a:lumMod val="85000"/>
                    <a:lumOff val="15000"/>
                  </a:schemeClr>
                </a:solidFill>
                <a:latin typeface="+mj-lt"/>
              </a:rPr>
              <a:t>The magnitude of damage depends on the number of axles on the vehicle (more axles ensure distribution of gross load over a larger pavement area), axle configuration (single, tandem or tridem), suspension system, tire pressure and the magnitude of load.</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79733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CONCLUSIONS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059662"/>
            <a:ext cx="8717561" cy="5607838"/>
          </a:xfrm>
        </p:spPr>
        <p:txBody>
          <a:bodyPr>
            <a:normAutofit lnSpcReduction="10000"/>
          </a:bodyPr>
          <a:lstStyle/>
          <a:p>
            <a:pPr marL="285750" lvl="1" algn="just"/>
            <a:r>
              <a:rPr lang="en-US" sz="1800" dirty="0">
                <a:solidFill>
                  <a:schemeClr val="tx1">
                    <a:lumMod val="85000"/>
                    <a:lumOff val="15000"/>
                  </a:schemeClr>
                </a:solidFill>
                <a:latin typeface="+mj-lt"/>
              </a:rPr>
              <a:t>The composition of truck traffic is almost entirely changed from the survey carried out in 1995 by NTRC. The main changes are;</a:t>
            </a:r>
          </a:p>
          <a:p>
            <a:pPr marL="542925" lvl="1" algn="just"/>
            <a:r>
              <a:rPr lang="en-US" sz="1800" dirty="0">
                <a:solidFill>
                  <a:schemeClr val="tx1">
                    <a:lumMod val="85000"/>
                    <a:lumOff val="15000"/>
                  </a:schemeClr>
                </a:solidFill>
                <a:latin typeface="+mj-lt"/>
              </a:rPr>
              <a:t>Transition from 2 Axle trucks; in 1995, 2 axle trucks were recorded as 68.9% of the Truck Traffic Volume, which has reduced to half i.e. 35.81% in 2019.</a:t>
            </a:r>
          </a:p>
          <a:p>
            <a:pPr marL="542925" lvl="1" algn="just"/>
            <a:r>
              <a:rPr lang="en-US" sz="1800" dirty="0">
                <a:solidFill>
                  <a:schemeClr val="tx1">
                    <a:lumMod val="85000"/>
                    <a:lumOff val="15000"/>
                  </a:schemeClr>
                </a:solidFill>
                <a:latin typeface="+mj-lt"/>
              </a:rPr>
              <a:t>Fixed body trucks constitute around 61.5% of truck fleet, down from more than 90% in 1995.</a:t>
            </a:r>
          </a:p>
          <a:p>
            <a:pPr marL="542925" lvl="1" algn="just"/>
            <a:r>
              <a:rPr lang="en-US" sz="1800" dirty="0">
                <a:solidFill>
                  <a:schemeClr val="tx1">
                    <a:lumMod val="85000"/>
                    <a:lumOff val="15000"/>
                  </a:schemeClr>
                </a:solidFill>
                <a:latin typeface="+mj-lt"/>
              </a:rPr>
              <a:t>Proportion of Bedford trucks reduced from more than half of truck population i.e. from 53% to just 15%. However, Bedford still constitutes 50% in 2-axle segment.</a:t>
            </a:r>
          </a:p>
          <a:p>
            <a:pPr marL="542925" lvl="1" algn="just"/>
            <a:r>
              <a:rPr lang="en-US" sz="1800" dirty="0">
                <a:solidFill>
                  <a:schemeClr val="tx1">
                    <a:lumMod val="85000"/>
                    <a:lumOff val="15000"/>
                  </a:schemeClr>
                </a:solidFill>
                <a:latin typeface="+mj-lt"/>
              </a:rPr>
              <a:t>Hino make now constitute 2/3 of truck fleet, 66% from 23% in 1995. The percentage of Hino trucks on Motorways and National Highways is 55.39% and 67.54% respectively.</a:t>
            </a:r>
          </a:p>
          <a:p>
            <a:pPr marL="542925" lvl="1" algn="just"/>
            <a:r>
              <a:rPr lang="en-US" sz="1800" dirty="0">
                <a:solidFill>
                  <a:schemeClr val="tx1">
                    <a:lumMod val="85000"/>
                    <a:lumOff val="15000"/>
                  </a:schemeClr>
                </a:solidFill>
                <a:latin typeface="+mj-lt"/>
              </a:rPr>
              <a:t>Transition towards multi-axle semi-trailers (4,5 &amp; 6 axle) which now constitute almost 40% of truck fleet as compared to less than 10% in 1995; a significant  increase was observed in 4 &amp; 6 Axle Trucks, which now represent 13.3% and 15.5% of truck traffic volume respectively, as compared to 6.5% and &lt;1.9% in 1995. The share of 3-axle tandem increased marginally.</a:t>
            </a:r>
          </a:p>
          <a:p>
            <a:pPr marL="285750" lvl="1" algn="just"/>
            <a:endParaRPr lang="en-US" sz="1800" dirty="0">
              <a:solidFill>
                <a:schemeClr val="tx1">
                  <a:lumMod val="85000"/>
                  <a:lumOff val="15000"/>
                </a:schemeClr>
              </a:solidFill>
              <a:latin typeface="+mj-lt"/>
            </a:endParaRP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688874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CONCLUSIONS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059662"/>
            <a:ext cx="8717561" cy="5607838"/>
          </a:xfrm>
        </p:spPr>
        <p:txBody>
          <a:bodyPr>
            <a:normAutofit/>
          </a:bodyPr>
          <a:lstStyle/>
          <a:p>
            <a:pPr marL="285750" lvl="1" algn="just"/>
            <a:r>
              <a:rPr lang="en-US" sz="1800" dirty="0">
                <a:solidFill>
                  <a:schemeClr val="tx1">
                    <a:lumMod val="85000"/>
                    <a:lumOff val="15000"/>
                  </a:schemeClr>
                </a:solidFill>
                <a:latin typeface="+mj-lt"/>
              </a:rPr>
              <a:t>On National Highways due to lax axle load control regime, severe overloading was observed. The average load carried by trucks of different category (Axle configuration) on National Highways is much higher than allowable legal load limits, ensuing high damage factors, causing rapid deterioration / failure of roads, much before completion of design life.</a:t>
            </a:r>
          </a:p>
          <a:p>
            <a:pPr marL="285750" lvl="1" algn="just"/>
            <a:endParaRPr lang="en-US" sz="1800" dirty="0">
              <a:solidFill>
                <a:schemeClr val="tx1">
                  <a:lumMod val="85000"/>
                  <a:lumOff val="15000"/>
                </a:schemeClr>
              </a:solidFill>
              <a:latin typeface="+mj-lt"/>
            </a:endParaRPr>
          </a:p>
          <a:p>
            <a:pPr marL="285750" lvl="1" algn="just"/>
            <a:endParaRPr lang="en-US" sz="1800" dirty="0">
              <a:solidFill>
                <a:schemeClr val="tx1">
                  <a:lumMod val="85000"/>
                  <a:lumOff val="15000"/>
                </a:schemeClr>
              </a:solidFill>
              <a:latin typeface="+mj-lt"/>
            </a:endParaRP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425792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2099548" y="4282011"/>
            <a:ext cx="6589199" cy="626053"/>
          </a:xfrm>
        </p:spPr>
        <p:txBody>
          <a:bodyPr>
            <a:normAutofit/>
          </a:bodyPr>
          <a:lstStyle/>
          <a:p>
            <a:pPr algn="r"/>
            <a:r>
              <a:rPr lang="en-US" sz="2800" b="1" dirty="0">
                <a:latin typeface="Bookman Old Style" panose="02050604050505020204" pitchFamily="18" charset="0"/>
              </a:rPr>
              <a:t>RECOMMENDATIONS</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097784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RECOMMENDATIONS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059662"/>
            <a:ext cx="8717561" cy="5607838"/>
          </a:xfrm>
        </p:spPr>
        <p:txBody>
          <a:bodyPr>
            <a:normAutofit/>
          </a:bodyPr>
          <a:lstStyle/>
          <a:p>
            <a:pPr marL="285750" lvl="1" algn="just"/>
            <a:r>
              <a:rPr lang="en-US" sz="1800" dirty="0">
                <a:solidFill>
                  <a:schemeClr val="tx1">
                    <a:lumMod val="85000"/>
                    <a:lumOff val="15000"/>
                  </a:schemeClr>
                </a:solidFill>
                <a:latin typeface="+mj-lt"/>
              </a:rPr>
              <a:t>Road network carries 96% of freight traffic; therefore a modal shift from road to rail is needed as envisaged in the National Transport Policy and National Transport Master Plan (2020-2029).</a:t>
            </a:r>
          </a:p>
          <a:p>
            <a:pPr marL="285750" lvl="1" algn="just"/>
            <a:r>
              <a:rPr lang="en-US" sz="1800" dirty="0">
                <a:solidFill>
                  <a:schemeClr val="tx1">
                    <a:lumMod val="85000"/>
                    <a:lumOff val="15000"/>
                  </a:schemeClr>
                </a:solidFill>
                <a:latin typeface="+mj-lt"/>
              </a:rPr>
              <a:t>Overloading of vehicles beyond permissible limits is an offence under the Motor Vehicle Ordinance 1965 and National Highway Safety Ordinance 2000, punishable by fine and imprisonment. The 6th Schedule of NHSO 2000 governing gross and axle load limits needs to be uniformly implemented all across the country.</a:t>
            </a:r>
          </a:p>
          <a:p>
            <a:pPr marL="285750" lvl="1" algn="just"/>
            <a:r>
              <a:rPr lang="en-US" sz="1800" dirty="0">
                <a:solidFill>
                  <a:schemeClr val="tx1">
                    <a:lumMod val="85000"/>
                    <a:lumOff val="15000"/>
                  </a:schemeClr>
                </a:solidFill>
                <a:latin typeface="+mj-lt"/>
              </a:rPr>
              <a:t>Provincial governments need to incorporate 6</a:t>
            </a:r>
            <a:r>
              <a:rPr lang="en-US" sz="1800" baseline="30000" dirty="0">
                <a:solidFill>
                  <a:schemeClr val="tx1">
                    <a:lumMod val="85000"/>
                    <a:lumOff val="15000"/>
                  </a:schemeClr>
                </a:solidFill>
                <a:latin typeface="+mj-lt"/>
              </a:rPr>
              <a:t>th</a:t>
            </a:r>
            <a:r>
              <a:rPr lang="en-US" sz="1800" dirty="0">
                <a:solidFill>
                  <a:schemeClr val="tx1">
                    <a:lumMod val="85000"/>
                    <a:lumOff val="15000"/>
                  </a:schemeClr>
                </a:solidFill>
                <a:latin typeface="+mj-lt"/>
              </a:rPr>
              <a:t> schedule of NHSO-2000 into provincial Motor Vehicle laws as provincial highway network is around 500,000 km long against 13,000 km of federal government.</a:t>
            </a:r>
          </a:p>
          <a:p>
            <a:pPr marL="285750" lvl="1" algn="just"/>
            <a:r>
              <a:rPr lang="en-US" sz="1800" dirty="0">
                <a:solidFill>
                  <a:schemeClr val="tx1">
                    <a:lumMod val="85000"/>
                    <a:lumOff val="15000"/>
                  </a:schemeClr>
                </a:solidFill>
                <a:latin typeface="+mj-lt"/>
              </a:rPr>
              <a:t>At source control of overloading is important, like at ports, industrial and agricultural </a:t>
            </a:r>
            <a:r>
              <a:rPr lang="en-US" sz="1800" dirty="0" err="1">
                <a:solidFill>
                  <a:schemeClr val="tx1">
                    <a:lumMod val="85000"/>
                    <a:lumOff val="15000"/>
                  </a:schemeClr>
                </a:solidFill>
                <a:latin typeface="+mj-lt"/>
              </a:rPr>
              <a:t>centres</a:t>
            </a:r>
            <a:r>
              <a:rPr lang="en-US" sz="1800" dirty="0">
                <a:solidFill>
                  <a:schemeClr val="tx1">
                    <a:lumMod val="85000"/>
                    <a:lumOff val="15000"/>
                  </a:schemeClr>
                </a:solidFill>
                <a:latin typeface="+mj-lt"/>
              </a:rPr>
              <a:t> etc., as it greatly limits overloading and damage inflicted to the pavement. Therefore, weigh stations should be strategically located near the load generating </a:t>
            </a:r>
            <a:r>
              <a:rPr lang="en-US" sz="1800" dirty="0" err="1">
                <a:solidFill>
                  <a:schemeClr val="tx1">
                    <a:lumMod val="85000"/>
                    <a:lumOff val="15000"/>
                  </a:schemeClr>
                </a:solidFill>
                <a:latin typeface="+mj-lt"/>
              </a:rPr>
              <a:t>centres</a:t>
            </a:r>
            <a:r>
              <a:rPr lang="en-US" sz="1800" dirty="0">
                <a:solidFill>
                  <a:schemeClr val="tx1">
                    <a:lumMod val="85000"/>
                    <a:lumOff val="15000"/>
                  </a:schemeClr>
                </a:solidFill>
                <a:latin typeface="+mj-lt"/>
              </a:rPr>
              <a:t>.</a:t>
            </a:r>
          </a:p>
          <a:p>
            <a:pPr marL="285750" lvl="1" algn="just"/>
            <a:r>
              <a:rPr lang="en-US" sz="1800" dirty="0">
                <a:solidFill>
                  <a:schemeClr val="tx1">
                    <a:lumMod val="85000"/>
                    <a:lumOff val="15000"/>
                  </a:schemeClr>
                </a:solidFill>
                <a:latin typeface="+mj-lt"/>
              </a:rPr>
              <a:t>All weigh stations along the National Highway and Motorway network be made operational.</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3018362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RECOMMENDATIONS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059662"/>
            <a:ext cx="8717561" cy="5607838"/>
          </a:xfrm>
        </p:spPr>
        <p:txBody>
          <a:bodyPr>
            <a:normAutofit/>
          </a:bodyPr>
          <a:lstStyle/>
          <a:p>
            <a:pPr marL="285750" lvl="1" algn="just"/>
            <a:r>
              <a:rPr lang="en-US" sz="1800" dirty="0">
                <a:solidFill>
                  <a:schemeClr val="tx1">
                    <a:lumMod val="85000"/>
                    <a:lumOff val="15000"/>
                  </a:schemeClr>
                </a:solidFill>
                <a:latin typeface="+mj-lt"/>
              </a:rPr>
              <a:t>A National consensus is needed for implementation of the Axle Load Regime (ALR) and consultation with stakeholders like Agriculture, Commerce, Industry, Business, Truckers etc. needs to be established. To achieve consensus a national level committee be constituted with representation of all stakeholders.</a:t>
            </a:r>
          </a:p>
          <a:p>
            <a:pPr marL="285750" lvl="1" algn="just"/>
            <a:r>
              <a:rPr lang="en-US" sz="1800" dirty="0">
                <a:solidFill>
                  <a:schemeClr val="tx1">
                    <a:lumMod val="85000"/>
                    <a:lumOff val="15000"/>
                  </a:schemeClr>
                </a:solidFill>
                <a:latin typeface="+mj-lt"/>
              </a:rPr>
              <a:t>Truck body retrofitting / manufacturing is not regulated and unauthorized and illegal manufacturers are spread all over the country, which strengthen truck bodies to carry loads much beyond their rated capacity.</a:t>
            </a:r>
          </a:p>
          <a:p>
            <a:pPr marL="285750" lvl="1" algn="just"/>
            <a:r>
              <a:rPr lang="en-US" sz="1800" dirty="0">
                <a:solidFill>
                  <a:schemeClr val="tx1">
                    <a:lumMod val="85000"/>
                    <a:lumOff val="15000"/>
                  </a:schemeClr>
                </a:solidFill>
                <a:latin typeface="+mj-lt"/>
              </a:rPr>
              <a:t>Truck, semi-trailer, trailer registration system is </a:t>
            </a:r>
            <a:r>
              <a:rPr lang="en-US" sz="1800" dirty="0" err="1">
                <a:solidFill>
                  <a:schemeClr val="tx1">
                    <a:lumMod val="85000"/>
                    <a:lumOff val="15000"/>
                  </a:schemeClr>
                </a:solidFill>
                <a:latin typeface="+mj-lt"/>
              </a:rPr>
              <a:t>out-dated</a:t>
            </a:r>
            <a:r>
              <a:rPr lang="en-US" sz="1800" dirty="0">
                <a:solidFill>
                  <a:schemeClr val="tx1">
                    <a:lumMod val="85000"/>
                    <a:lumOff val="15000"/>
                  </a:schemeClr>
                </a:solidFill>
                <a:latin typeface="+mj-lt"/>
              </a:rPr>
              <a:t> and these vehicles are being registered without any classification, fitness checks, verification etc.</a:t>
            </a:r>
          </a:p>
          <a:p>
            <a:pPr marL="285750" lvl="1" algn="just"/>
            <a:r>
              <a:rPr lang="en-US" sz="1800" dirty="0">
                <a:solidFill>
                  <a:schemeClr val="tx1">
                    <a:lumMod val="85000"/>
                    <a:lumOff val="15000"/>
                  </a:schemeClr>
                </a:solidFill>
                <a:latin typeface="+mj-lt"/>
              </a:rPr>
              <a:t>New types of trucks with different axle configuration have entered the freight market and thus </a:t>
            </a:r>
            <a:r>
              <a:rPr lang="en-US" sz="1800" dirty="0" err="1">
                <a:solidFill>
                  <a:schemeClr val="tx1">
                    <a:lumMod val="85000"/>
                    <a:lumOff val="15000"/>
                  </a:schemeClr>
                </a:solidFill>
                <a:latin typeface="+mj-lt"/>
              </a:rPr>
              <a:t>updation</a:t>
            </a:r>
            <a:r>
              <a:rPr lang="en-US" sz="1800" dirty="0">
                <a:solidFill>
                  <a:schemeClr val="tx1">
                    <a:lumMod val="85000"/>
                    <a:lumOff val="15000"/>
                  </a:schemeClr>
                </a:solidFill>
                <a:latin typeface="+mj-lt"/>
              </a:rPr>
              <a:t> of NHSO 2000 is needed.</a:t>
            </a:r>
          </a:p>
          <a:p>
            <a:pPr marL="285750" lvl="1" algn="just"/>
            <a:r>
              <a:rPr lang="en-US" sz="1800" dirty="0">
                <a:solidFill>
                  <a:schemeClr val="tx1">
                    <a:lumMod val="85000"/>
                    <a:lumOff val="15000"/>
                  </a:schemeClr>
                </a:solidFill>
                <a:latin typeface="+mj-lt"/>
              </a:rPr>
              <a:t>A new trucking policy needs to be formulated (i.e. the 2007 trucking policy needs to be updated).</a:t>
            </a:r>
          </a:p>
          <a:p>
            <a:pPr marL="285750" lvl="1" algn="just"/>
            <a:endParaRPr lang="en-US" dirty="0">
              <a:solidFill>
                <a:schemeClr val="tx1">
                  <a:lumMod val="85000"/>
                  <a:lumOff val="15000"/>
                </a:schemeClr>
              </a:solidFill>
              <a:latin typeface="+mj-lt"/>
            </a:endParaRP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1446915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F084B6D-372D-40DA-AD2A-FC7F46DE023E}"/>
              </a:ext>
            </a:extLst>
          </p:cNvPr>
          <p:cNvSpPr txBox="1">
            <a:spLocks/>
          </p:cNvSpPr>
          <p:nvPr/>
        </p:nvSpPr>
        <p:spPr>
          <a:xfrm>
            <a:off x="1" y="3349690"/>
            <a:ext cx="9144000" cy="457200"/>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a:spcBef>
                <a:spcPct val="0"/>
              </a:spcBef>
            </a:pPr>
            <a:r>
              <a:rPr lang="en-US" sz="4800" b="1" dirty="0">
                <a:solidFill>
                  <a:schemeClr val="bg2">
                    <a:lumMod val="50000"/>
                  </a:schemeClr>
                </a:solidFill>
                <a:latin typeface="Bookman Old Style" panose="02050604050505020204" pitchFamily="18" charset="0"/>
                <a:ea typeface="+mj-ea"/>
                <a:cs typeface="+mj-cs"/>
              </a:rPr>
              <a:t>Thank You!</a:t>
            </a:r>
            <a:endParaRPr lang="en-US" sz="4800" b="1" dirty="0">
              <a:solidFill>
                <a:schemeClr val="bg2">
                  <a:lumMod val="50000"/>
                </a:schemeClr>
              </a:solidFill>
              <a:latin typeface="Bookman Old Style" panose="02050604050505020204" pitchFamily="18" charset="0"/>
            </a:endParaRPr>
          </a:p>
        </p:txBody>
      </p:sp>
      <p:grpSp>
        <p:nvGrpSpPr>
          <p:cNvPr id="14" name="Group 13"/>
          <p:cNvGrpSpPr/>
          <p:nvPr/>
        </p:nvGrpSpPr>
        <p:grpSpPr>
          <a:xfrm>
            <a:off x="76874" y="82012"/>
            <a:ext cx="9009416" cy="823682"/>
            <a:chOff x="76874" y="82012"/>
            <a:chExt cx="9009416" cy="823682"/>
          </a:xfrm>
        </p:grpSpPr>
        <p:pic>
          <p:nvPicPr>
            <p:cNvPr id="15" name="Picture 14">
              <a:extLst>
                <a:ext uri="{FF2B5EF4-FFF2-40B4-BE49-F238E27FC236}">
                  <a16:creationId xmlns:a16="http://schemas.microsoft.com/office/drawing/2014/main" id="{A3A6729D-7101-416F-84F2-343F52689D16}"/>
                </a:ext>
              </a:extLst>
            </p:cNvPr>
            <p:cNvPicPr>
              <a:picLocks noChangeAspect="1"/>
            </p:cNvPicPr>
            <p:nvPr/>
          </p:nvPicPr>
          <p:blipFill>
            <a:blip r:embed="rId2"/>
            <a:stretch>
              <a:fillRect/>
            </a:stretch>
          </p:blipFill>
          <p:spPr>
            <a:xfrm>
              <a:off x="8291204" y="82012"/>
              <a:ext cx="795086" cy="733057"/>
            </a:xfrm>
            <a:prstGeom prst="rect">
              <a:avLst/>
            </a:prstGeom>
          </p:spPr>
        </p:pic>
        <p:pic>
          <p:nvPicPr>
            <p:cNvPr id="16" name="Picture 2" descr="E:\3. New Projects\NTRC Projects\Traffic Survey\140px-State_emblem_of_Pakista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250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Introduction</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250162"/>
            <a:ext cx="8717561" cy="5607837"/>
          </a:xfrm>
        </p:spPr>
        <p:txBody>
          <a:bodyPr>
            <a:normAutofit/>
          </a:bodyPr>
          <a:lstStyle/>
          <a:p>
            <a:pPr marL="285750" lvl="1" algn="just"/>
            <a:r>
              <a:rPr lang="en-US" sz="1800" dirty="0">
                <a:solidFill>
                  <a:schemeClr val="tx1">
                    <a:lumMod val="85000"/>
                    <a:lumOff val="15000"/>
                  </a:schemeClr>
                </a:solidFill>
                <a:latin typeface="+mj-lt"/>
              </a:rPr>
              <a:t>Last Axle Load Study was conducted by NTRC in 1995 to assess the degree of overloading on National Highways.</a:t>
            </a:r>
          </a:p>
          <a:p>
            <a:pPr marL="285750" lvl="1" algn="just"/>
            <a:r>
              <a:rPr lang="en-US" sz="1800" dirty="0">
                <a:solidFill>
                  <a:schemeClr val="tx1">
                    <a:lumMod val="85000"/>
                    <a:lumOff val="15000"/>
                  </a:schemeClr>
                </a:solidFill>
                <a:latin typeface="+mj-lt"/>
              </a:rPr>
              <a:t>Since then, i.e. during the last twenty-five years, traffic composition, vehicle configuration and loading regime have considerably changed and now longer and heavier trucks are plying on the roads.</a:t>
            </a:r>
          </a:p>
          <a:p>
            <a:pPr marL="285750" lvl="1" algn="just"/>
            <a:r>
              <a:rPr lang="en-US" sz="1800" dirty="0">
                <a:solidFill>
                  <a:schemeClr val="tx1">
                    <a:lumMod val="85000"/>
                    <a:lumOff val="15000"/>
                  </a:schemeClr>
                </a:solidFill>
                <a:latin typeface="+mj-lt"/>
              </a:rPr>
              <a:t>Besides, traffic volumes on the network have also increased by manifolds since 1995.</a:t>
            </a:r>
          </a:p>
          <a:p>
            <a:pPr marL="285750" lvl="1" algn="just"/>
            <a:r>
              <a:rPr lang="en-US" sz="1800" dirty="0">
                <a:solidFill>
                  <a:schemeClr val="tx1">
                    <a:lumMod val="85000"/>
                    <a:lumOff val="15000"/>
                  </a:schemeClr>
                </a:solidFill>
                <a:latin typeface="+mj-lt"/>
              </a:rPr>
              <a:t>National Transport Research Centre (NTRC) carried out another nationwide Axle Load Study during 2018-2020 on National Highway and Motorway Network using existing weigh stations.</a:t>
            </a:r>
          </a:p>
          <a:p>
            <a:pPr marL="285750" lvl="1" algn="just"/>
            <a:r>
              <a:rPr lang="en-US" sz="1800" dirty="0">
                <a:solidFill>
                  <a:schemeClr val="tx1">
                    <a:lumMod val="85000"/>
                    <a:lumOff val="15000"/>
                  </a:schemeClr>
                </a:solidFill>
                <a:latin typeface="+mj-lt"/>
              </a:rPr>
              <a:t>M/s Finite Engineering (Pvt.) Ltd. et al. were appointed to conduct the study.</a:t>
            </a:r>
          </a:p>
          <a:p>
            <a:pPr marL="285750" lvl="1" algn="just"/>
            <a:r>
              <a:rPr lang="en-US" sz="1800" dirty="0">
                <a:solidFill>
                  <a:schemeClr val="tx1">
                    <a:lumMod val="85000"/>
                    <a:lumOff val="15000"/>
                  </a:schemeClr>
                </a:solidFill>
                <a:latin typeface="+mj-lt"/>
              </a:rPr>
              <a:t>The axle load survey was conducted for 24 hrs. for 07 days at each location.</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2"/>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022689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Objectives of the Study</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250162"/>
            <a:ext cx="8717561" cy="5607837"/>
          </a:xfrm>
        </p:spPr>
        <p:txBody>
          <a:bodyPr>
            <a:normAutofit/>
          </a:bodyPr>
          <a:lstStyle/>
          <a:p>
            <a:pPr marL="285750" lvl="1" algn="just"/>
            <a:r>
              <a:rPr lang="en-US" sz="1800" dirty="0">
                <a:solidFill>
                  <a:schemeClr val="tx1">
                    <a:lumMod val="85000"/>
                    <a:lumOff val="15000"/>
                  </a:schemeClr>
                </a:solidFill>
                <a:latin typeface="+mj-lt"/>
              </a:rPr>
              <a:t>Determining Loading Characteristics on National Highway &amp; Motorway Network.</a:t>
            </a:r>
          </a:p>
          <a:p>
            <a:pPr marL="285750" lvl="1" algn="just"/>
            <a:r>
              <a:rPr lang="en-US" sz="1800" dirty="0" err="1">
                <a:solidFill>
                  <a:schemeClr val="tx1">
                    <a:lumMod val="85000"/>
                    <a:lumOff val="15000"/>
                  </a:schemeClr>
                </a:solidFill>
                <a:latin typeface="+mj-lt"/>
              </a:rPr>
              <a:t>Updation</a:t>
            </a:r>
            <a:r>
              <a:rPr lang="en-US" sz="1800" dirty="0">
                <a:solidFill>
                  <a:schemeClr val="tx1">
                    <a:lumMod val="85000"/>
                    <a:lumOff val="15000"/>
                  </a:schemeClr>
                </a:solidFill>
                <a:latin typeface="+mj-lt"/>
              </a:rPr>
              <a:t> of NTRC 1995 study.</a:t>
            </a:r>
          </a:p>
          <a:p>
            <a:pPr marL="285750" lvl="1" algn="just"/>
            <a:r>
              <a:rPr lang="en-US" sz="1800" dirty="0">
                <a:solidFill>
                  <a:schemeClr val="tx1">
                    <a:lumMod val="85000"/>
                    <a:lumOff val="15000"/>
                  </a:schemeClr>
                </a:solidFill>
                <a:latin typeface="+mj-lt"/>
              </a:rPr>
              <a:t>To find out the number of different axle configurations of trucks plying on National Highway &amp; Motorway Network.</a:t>
            </a:r>
          </a:p>
          <a:p>
            <a:pPr marL="285750" lvl="1" algn="just"/>
            <a:r>
              <a:rPr lang="en-US" sz="1800" dirty="0">
                <a:solidFill>
                  <a:schemeClr val="tx1">
                    <a:lumMod val="85000"/>
                    <a:lumOff val="15000"/>
                  </a:schemeClr>
                </a:solidFill>
                <a:latin typeface="+mj-lt"/>
              </a:rPr>
              <a:t>To assess overloading trend on National Highway &amp; Motorway Network.</a:t>
            </a:r>
          </a:p>
          <a:p>
            <a:pPr marL="285750" lvl="1" algn="just"/>
            <a:r>
              <a:rPr lang="en-US" sz="1800" dirty="0">
                <a:solidFill>
                  <a:schemeClr val="tx1">
                    <a:lumMod val="85000"/>
                    <a:lumOff val="15000"/>
                  </a:schemeClr>
                </a:solidFill>
                <a:latin typeface="+mj-lt"/>
              </a:rPr>
              <a:t>Determination of Load Equivalency Factor (LEF).</a:t>
            </a:r>
          </a:p>
          <a:p>
            <a:pPr marL="285750" lvl="1" algn="just"/>
            <a:r>
              <a:rPr lang="en-US" sz="1800" dirty="0">
                <a:solidFill>
                  <a:schemeClr val="tx1">
                    <a:lumMod val="85000"/>
                    <a:lumOff val="15000"/>
                  </a:schemeClr>
                </a:solidFill>
                <a:latin typeface="+mj-lt"/>
              </a:rPr>
              <a:t>To assist Government of Pakistan, National Highway Authority and other road agencies for taking appropriate measures to control overloading.</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28686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Survey Locations</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6</a:t>
            </a:fld>
            <a:endParaRPr lang="en-US" dirty="0"/>
          </a:p>
        </p:txBody>
      </p:sp>
      <p:graphicFrame>
        <p:nvGraphicFramePr>
          <p:cNvPr id="8" name="Table 7">
            <a:extLst>
              <a:ext uri="{FF2B5EF4-FFF2-40B4-BE49-F238E27FC236}">
                <a16:creationId xmlns:a16="http://schemas.microsoft.com/office/drawing/2014/main" id="{3E1B95A6-6763-4CB4-9AD6-9DED88928FD5}"/>
              </a:ext>
            </a:extLst>
          </p:cNvPr>
          <p:cNvGraphicFramePr>
            <a:graphicFrameLocks noGrp="1"/>
          </p:cNvGraphicFramePr>
          <p:nvPr>
            <p:extLst>
              <p:ext uri="{D42A27DB-BD31-4B8C-83A1-F6EECF244321}">
                <p14:modId xmlns:p14="http://schemas.microsoft.com/office/powerpoint/2010/main" val="1726246539"/>
              </p:ext>
            </p:extLst>
          </p:nvPr>
        </p:nvGraphicFramePr>
        <p:xfrm>
          <a:off x="639006" y="1397000"/>
          <a:ext cx="7652199" cy="4168080"/>
        </p:xfrm>
        <a:graphic>
          <a:graphicData uri="http://schemas.openxmlformats.org/drawingml/2006/table">
            <a:tbl>
              <a:tblPr firstRow="1" bandRow="1">
                <a:tableStyleId>{7DF18680-E054-41AD-8BC1-D1AEF772440D}</a:tableStyleId>
              </a:tblPr>
              <a:tblGrid>
                <a:gridCol w="732845">
                  <a:extLst>
                    <a:ext uri="{9D8B030D-6E8A-4147-A177-3AD203B41FA5}">
                      <a16:colId xmlns:a16="http://schemas.microsoft.com/office/drawing/2014/main" val="20000"/>
                    </a:ext>
                  </a:extLst>
                </a:gridCol>
                <a:gridCol w="2638174">
                  <a:extLst>
                    <a:ext uri="{9D8B030D-6E8A-4147-A177-3AD203B41FA5}">
                      <a16:colId xmlns:a16="http://schemas.microsoft.com/office/drawing/2014/main" val="20001"/>
                    </a:ext>
                  </a:extLst>
                </a:gridCol>
                <a:gridCol w="1220300">
                  <a:extLst>
                    <a:ext uri="{9D8B030D-6E8A-4147-A177-3AD203B41FA5}">
                      <a16:colId xmlns:a16="http://schemas.microsoft.com/office/drawing/2014/main" val="20002"/>
                    </a:ext>
                  </a:extLst>
                </a:gridCol>
                <a:gridCol w="1530440">
                  <a:extLst>
                    <a:ext uri="{9D8B030D-6E8A-4147-A177-3AD203B41FA5}">
                      <a16:colId xmlns:a16="http://schemas.microsoft.com/office/drawing/2014/main" val="1278454126"/>
                    </a:ext>
                  </a:extLst>
                </a:gridCol>
                <a:gridCol w="1530440">
                  <a:extLst>
                    <a:ext uri="{9D8B030D-6E8A-4147-A177-3AD203B41FA5}">
                      <a16:colId xmlns:a16="http://schemas.microsoft.com/office/drawing/2014/main" val="984301624"/>
                    </a:ext>
                  </a:extLst>
                </a:gridCol>
              </a:tblGrid>
              <a:tr h="504000">
                <a:tc>
                  <a:txBody>
                    <a:bodyPr/>
                    <a:lstStyle/>
                    <a:p>
                      <a:pPr algn="ctr">
                        <a:lnSpc>
                          <a:spcPct val="100000"/>
                        </a:lnSpc>
                      </a:pPr>
                      <a:r>
                        <a:rPr lang="en-US" dirty="0"/>
                        <a:t>Sr. No.</a:t>
                      </a:r>
                    </a:p>
                  </a:txBody>
                  <a:tcPr anchor="ctr"/>
                </a:tc>
                <a:tc>
                  <a:txBody>
                    <a:bodyPr/>
                    <a:lstStyle/>
                    <a:p>
                      <a:pPr algn="ctr">
                        <a:lnSpc>
                          <a:spcPct val="100000"/>
                        </a:lnSpc>
                      </a:pPr>
                      <a:r>
                        <a:rPr lang="en-US" dirty="0"/>
                        <a:t>Province</a:t>
                      </a:r>
                    </a:p>
                  </a:txBody>
                  <a:tcPr anchor="ctr"/>
                </a:tc>
                <a:tc>
                  <a:txBody>
                    <a:bodyPr/>
                    <a:lstStyle/>
                    <a:p>
                      <a:pPr algn="ctr">
                        <a:lnSpc>
                          <a:spcPct val="100000"/>
                        </a:lnSpc>
                      </a:pPr>
                      <a:r>
                        <a:rPr lang="en-US" dirty="0"/>
                        <a:t>No. of Stations</a:t>
                      </a:r>
                    </a:p>
                  </a:txBody>
                  <a:tcPr anchor="ctr"/>
                </a:tc>
                <a:tc>
                  <a:txBody>
                    <a:bodyPr/>
                    <a:lstStyle/>
                    <a:p>
                      <a:pPr algn="ctr">
                        <a:lnSpc>
                          <a:spcPct val="100000"/>
                        </a:lnSpc>
                      </a:pPr>
                      <a:r>
                        <a:rPr lang="en-US" dirty="0"/>
                        <a:t>Motorways</a:t>
                      </a:r>
                    </a:p>
                  </a:txBody>
                  <a:tcPr anchor="ctr"/>
                </a:tc>
                <a:tc>
                  <a:txBody>
                    <a:bodyPr/>
                    <a:lstStyle/>
                    <a:p>
                      <a:pPr algn="ctr">
                        <a:lnSpc>
                          <a:spcPct val="100000"/>
                        </a:lnSpc>
                      </a:pPr>
                      <a:r>
                        <a:rPr lang="en-US" dirty="0"/>
                        <a:t>National Highways</a:t>
                      </a:r>
                    </a:p>
                  </a:txBody>
                  <a:tcPr anchor="ctr"/>
                </a:tc>
                <a:extLst>
                  <a:ext uri="{0D108BD9-81ED-4DB2-BD59-A6C34878D82A}">
                    <a16:rowId xmlns:a16="http://schemas.microsoft.com/office/drawing/2014/main" val="10000"/>
                  </a:ext>
                </a:extLst>
              </a:tr>
              <a:tr h="504000">
                <a:tc>
                  <a:txBody>
                    <a:bodyPr/>
                    <a:lstStyle/>
                    <a:p>
                      <a:pPr algn="ctr">
                        <a:lnSpc>
                          <a:spcPct val="100000"/>
                        </a:lnSpc>
                      </a:pPr>
                      <a:r>
                        <a:rPr lang="en-US" dirty="0"/>
                        <a:t>1</a:t>
                      </a:r>
                    </a:p>
                  </a:txBody>
                  <a:tcPr anchor="ctr"/>
                </a:tc>
                <a:tc>
                  <a:txBody>
                    <a:bodyPr/>
                    <a:lstStyle/>
                    <a:p>
                      <a:pPr>
                        <a:lnSpc>
                          <a:spcPct val="100000"/>
                        </a:lnSpc>
                      </a:pPr>
                      <a:r>
                        <a:rPr lang="en-US" dirty="0"/>
                        <a:t>Khyber Pakhtunkhwa</a:t>
                      </a:r>
                    </a:p>
                  </a:txBody>
                  <a:tcPr anchor="ctr"/>
                </a:tc>
                <a:tc>
                  <a:txBody>
                    <a:bodyPr/>
                    <a:lstStyle/>
                    <a:p>
                      <a:pPr algn="ctr">
                        <a:lnSpc>
                          <a:spcPct val="100000"/>
                        </a:lnSpc>
                      </a:pPr>
                      <a:r>
                        <a:rPr lang="en-US" dirty="0"/>
                        <a:t>27</a:t>
                      </a:r>
                    </a:p>
                  </a:txBody>
                  <a:tcPr anchor="ctr"/>
                </a:tc>
                <a:tc>
                  <a:txBody>
                    <a:bodyPr/>
                    <a:lstStyle/>
                    <a:p>
                      <a:pPr algn="ctr">
                        <a:lnSpc>
                          <a:spcPct val="100000"/>
                        </a:lnSpc>
                      </a:pPr>
                      <a:r>
                        <a:rPr lang="en-US" dirty="0"/>
                        <a:t>11</a:t>
                      </a:r>
                    </a:p>
                  </a:txBody>
                  <a:tcPr anchor="ctr"/>
                </a:tc>
                <a:tc>
                  <a:txBody>
                    <a:bodyPr/>
                    <a:lstStyle/>
                    <a:p>
                      <a:pPr algn="ctr">
                        <a:lnSpc>
                          <a:spcPct val="100000"/>
                        </a:lnSpc>
                      </a:pPr>
                      <a:r>
                        <a:rPr lang="en-US" dirty="0"/>
                        <a:t>16</a:t>
                      </a:r>
                    </a:p>
                  </a:txBody>
                  <a:tcPr anchor="ctr"/>
                </a:tc>
                <a:extLst>
                  <a:ext uri="{0D108BD9-81ED-4DB2-BD59-A6C34878D82A}">
                    <a16:rowId xmlns:a16="http://schemas.microsoft.com/office/drawing/2014/main" val="10001"/>
                  </a:ext>
                </a:extLst>
              </a:tr>
              <a:tr h="504000">
                <a:tc>
                  <a:txBody>
                    <a:bodyPr/>
                    <a:lstStyle/>
                    <a:p>
                      <a:pPr algn="ctr">
                        <a:lnSpc>
                          <a:spcPct val="100000"/>
                        </a:lnSpc>
                      </a:pPr>
                      <a:r>
                        <a:rPr lang="en-US" dirty="0"/>
                        <a:t>2</a:t>
                      </a:r>
                    </a:p>
                  </a:txBody>
                  <a:tcPr anchor="ctr"/>
                </a:tc>
                <a:tc>
                  <a:txBody>
                    <a:bodyPr/>
                    <a:lstStyle/>
                    <a:p>
                      <a:pPr>
                        <a:lnSpc>
                          <a:spcPct val="100000"/>
                        </a:lnSpc>
                      </a:pPr>
                      <a:r>
                        <a:rPr lang="en-US" dirty="0"/>
                        <a:t>Punjab</a:t>
                      </a:r>
                    </a:p>
                  </a:txBody>
                  <a:tcPr anchor="ctr"/>
                </a:tc>
                <a:tc>
                  <a:txBody>
                    <a:bodyPr/>
                    <a:lstStyle/>
                    <a:p>
                      <a:pPr algn="ctr">
                        <a:lnSpc>
                          <a:spcPct val="100000"/>
                        </a:lnSpc>
                      </a:pPr>
                      <a:r>
                        <a:rPr lang="en-US" dirty="0"/>
                        <a:t>50</a:t>
                      </a:r>
                    </a:p>
                  </a:txBody>
                  <a:tcPr anchor="ctr"/>
                </a:tc>
                <a:tc>
                  <a:txBody>
                    <a:bodyPr/>
                    <a:lstStyle/>
                    <a:p>
                      <a:pPr algn="ctr">
                        <a:lnSpc>
                          <a:spcPct val="100000"/>
                        </a:lnSpc>
                      </a:pPr>
                      <a:r>
                        <a:rPr lang="en-US" dirty="0"/>
                        <a:t>30</a:t>
                      </a:r>
                    </a:p>
                  </a:txBody>
                  <a:tcPr anchor="ctr"/>
                </a:tc>
                <a:tc>
                  <a:txBody>
                    <a:bodyPr/>
                    <a:lstStyle/>
                    <a:p>
                      <a:pPr algn="ctr">
                        <a:lnSpc>
                          <a:spcPct val="100000"/>
                        </a:lnSpc>
                      </a:pPr>
                      <a:r>
                        <a:rPr lang="en-US" dirty="0"/>
                        <a:t>20</a:t>
                      </a:r>
                    </a:p>
                  </a:txBody>
                  <a:tcPr anchor="ctr"/>
                </a:tc>
                <a:extLst>
                  <a:ext uri="{0D108BD9-81ED-4DB2-BD59-A6C34878D82A}">
                    <a16:rowId xmlns:a16="http://schemas.microsoft.com/office/drawing/2014/main" val="10002"/>
                  </a:ext>
                </a:extLst>
              </a:tr>
              <a:tr h="504000">
                <a:tc>
                  <a:txBody>
                    <a:bodyPr/>
                    <a:lstStyle/>
                    <a:p>
                      <a:pPr algn="ctr">
                        <a:lnSpc>
                          <a:spcPct val="100000"/>
                        </a:lnSpc>
                      </a:pPr>
                      <a:r>
                        <a:rPr lang="en-US" dirty="0"/>
                        <a:t>3</a:t>
                      </a:r>
                    </a:p>
                  </a:txBody>
                  <a:tcPr anchor="ctr"/>
                </a:tc>
                <a:tc>
                  <a:txBody>
                    <a:bodyPr/>
                    <a:lstStyle/>
                    <a:p>
                      <a:pPr>
                        <a:lnSpc>
                          <a:spcPct val="100000"/>
                        </a:lnSpc>
                      </a:pPr>
                      <a:r>
                        <a:rPr lang="en-US" dirty="0"/>
                        <a:t>Sindh</a:t>
                      </a:r>
                    </a:p>
                  </a:txBody>
                  <a:tcPr anchor="ctr"/>
                </a:tc>
                <a:tc>
                  <a:txBody>
                    <a:bodyPr/>
                    <a:lstStyle/>
                    <a:p>
                      <a:pPr algn="ctr">
                        <a:lnSpc>
                          <a:spcPct val="100000"/>
                        </a:lnSpc>
                      </a:pPr>
                      <a:r>
                        <a:rPr lang="en-US" dirty="0"/>
                        <a:t>12</a:t>
                      </a:r>
                    </a:p>
                  </a:txBody>
                  <a:tcPr anchor="ctr"/>
                </a:tc>
                <a:tc>
                  <a:txBody>
                    <a:bodyPr/>
                    <a:lstStyle/>
                    <a:p>
                      <a:pPr algn="ctr">
                        <a:lnSpc>
                          <a:spcPct val="100000"/>
                        </a:lnSpc>
                      </a:pPr>
                      <a:r>
                        <a:rPr lang="en-US" dirty="0"/>
                        <a:t>-</a:t>
                      </a:r>
                    </a:p>
                  </a:txBody>
                  <a:tcPr anchor="ctr"/>
                </a:tc>
                <a:tc>
                  <a:txBody>
                    <a:bodyPr/>
                    <a:lstStyle/>
                    <a:p>
                      <a:pPr algn="ctr">
                        <a:lnSpc>
                          <a:spcPct val="100000"/>
                        </a:lnSpc>
                      </a:pPr>
                      <a:r>
                        <a:rPr lang="en-US" dirty="0"/>
                        <a:t>12</a:t>
                      </a:r>
                    </a:p>
                  </a:txBody>
                  <a:tcPr anchor="ctr"/>
                </a:tc>
                <a:extLst>
                  <a:ext uri="{0D108BD9-81ED-4DB2-BD59-A6C34878D82A}">
                    <a16:rowId xmlns:a16="http://schemas.microsoft.com/office/drawing/2014/main" val="10003"/>
                  </a:ext>
                </a:extLst>
              </a:tr>
              <a:tr h="504000">
                <a:tc>
                  <a:txBody>
                    <a:bodyPr/>
                    <a:lstStyle/>
                    <a:p>
                      <a:pPr algn="ctr">
                        <a:lnSpc>
                          <a:spcPct val="100000"/>
                        </a:lnSpc>
                      </a:pPr>
                      <a:r>
                        <a:rPr lang="en-US" b="0" dirty="0"/>
                        <a:t>4</a:t>
                      </a:r>
                    </a:p>
                  </a:txBody>
                  <a:tcPr anchor="ctr"/>
                </a:tc>
                <a:tc>
                  <a:txBody>
                    <a:bodyPr/>
                    <a:lstStyle/>
                    <a:p>
                      <a:pPr>
                        <a:lnSpc>
                          <a:spcPct val="100000"/>
                        </a:lnSpc>
                      </a:pPr>
                      <a:r>
                        <a:rPr lang="en-US" b="0" dirty="0"/>
                        <a:t>Balochistan</a:t>
                      </a:r>
                    </a:p>
                  </a:txBody>
                  <a:tcPr anchor="ctr"/>
                </a:tc>
                <a:tc>
                  <a:txBody>
                    <a:bodyPr/>
                    <a:lstStyle/>
                    <a:p>
                      <a:pPr algn="ctr">
                        <a:lnSpc>
                          <a:spcPct val="100000"/>
                        </a:lnSpc>
                      </a:pPr>
                      <a:r>
                        <a:rPr lang="en-US" b="0" dirty="0"/>
                        <a:t>17</a:t>
                      </a:r>
                    </a:p>
                  </a:txBody>
                  <a:tcPr anchor="ctr"/>
                </a:tc>
                <a:tc>
                  <a:txBody>
                    <a:bodyPr/>
                    <a:lstStyle/>
                    <a:p>
                      <a:pPr algn="ctr">
                        <a:lnSpc>
                          <a:spcPct val="100000"/>
                        </a:lnSpc>
                      </a:pPr>
                      <a:r>
                        <a:rPr lang="en-US" b="0" dirty="0"/>
                        <a:t>-</a:t>
                      </a:r>
                    </a:p>
                  </a:txBody>
                  <a:tcPr anchor="ctr"/>
                </a:tc>
                <a:tc>
                  <a:txBody>
                    <a:bodyPr/>
                    <a:lstStyle/>
                    <a:p>
                      <a:pPr algn="ctr">
                        <a:lnSpc>
                          <a:spcPct val="100000"/>
                        </a:lnSpc>
                      </a:pPr>
                      <a:r>
                        <a:rPr lang="en-US" b="0" dirty="0"/>
                        <a:t>17</a:t>
                      </a:r>
                    </a:p>
                  </a:txBody>
                  <a:tcPr anchor="ctr"/>
                </a:tc>
                <a:extLst>
                  <a:ext uri="{0D108BD9-81ED-4DB2-BD59-A6C34878D82A}">
                    <a16:rowId xmlns:a16="http://schemas.microsoft.com/office/drawing/2014/main" val="10004"/>
                  </a:ext>
                </a:extLst>
              </a:tr>
              <a:tr h="504000">
                <a:tc>
                  <a:txBody>
                    <a:bodyPr/>
                    <a:lstStyle/>
                    <a:p>
                      <a:pPr algn="ctr">
                        <a:lnSpc>
                          <a:spcPct val="100000"/>
                        </a:lnSpc>
                      </a:pPr>
                      <a:r>
                        <a:rPr lang="en-US" dirty="0"/>
                        <a:t>5</a:t>
                      </a:r>
                    </a:p>
                  </a:txBody>
                  <a:tcPr anchor="ctr"/>
                </a:tc>
                <a:tc>
                  <a:txBody>
                    <a:bodyPr/>
                    <a:lstStyle/>
                    <a:p>
                      <a:pPr>
                        <a:lnSpc>
                          <a:spcPct val="100000"/>
                        </a:lnSpc>
                      </a:pPr>
                      <a:r>
                        <a:rPr lang="en-US" dirty="0"/>
                        <a:t>Northern Areas</a:t>
                      </a:r>
                    </a:p>
                  </a:txBody>
                  <a:tcPr anchor="ctr"/>
                </a:tc>
                <a:tc>
                  <a:txBody>
                    <a:bodyPr/>
                    <a:lstStyle/>
                    <a:p>
                      <a:pPr algn="ctr">
                        <a:lnSpc>
                          <a:spcPct val="100000"/>
                        </a:lnSpc>
                      </a:pPr>
                      <a:r>
                        <a:rPr lang="en-US" dirty="0"/>
                        <a:t>4</a:t>
                      </a:r>
                    </a:p>
                  </a:txBody>
                  <a:tcPr anchor="ctr"/>
                </a:tc>
                <a:tc>
                  <a:txBody>
                    <a:bodyPr/>
                    <a:lstStyle/>
                    <a:p>
                      <a:pPr algn="ctr">
                        <a:lnSpc>
                          <a:spcPct val="100000"/>
                        </a:lnSpc>
                      </a:pPr>
                      <a:r>
                        <a:rPr lang="en-US" dirty="0"/>
                        <a:t>-</a:t>
                      </a:r>
                    </a:p>
                  </a:txBody>
                  <a:tcPr anchor="ctr"/>
                </a:tc>
                <a:tc>
                  <a:txBody>
                    <a:bodyPr/>
                    <a:lstStyle/>
                    <a:p>
                      <a:pPr algn="ctr">
                        <a:lnSpc>
                          <a:spcPct val="100000"/>
                        </a:lnSpc>
                      </a:pPr>
                      <a:r>
                        <a:rPr lang="en-US" dirty="0"/>
                        <a:t>4</a:t>
                      </a:r>
                    </a:p>
                  </a:txBody>
                  <a:tcPr anchor="ctr"/>
                </a:tc>
                <a:extLst>
                  <a:ext uri="{0D108BD9-81ED-4DB2-BD59-A6C34878D82A}">
                    <a16:rowId xmlns:a16="http://schemas.microsoft.com/office/drawing/2014/main" val="10005"/>
                  </a:ext>
                </a:extLst>
              </a:tr>
              <a:tr h="504000">
                <a:tc gridSpan="2">
                  <a:txBody>
                    <a:bodyPr/>
                    <a:lstStyle/>
                    <a:p>
                      <a:pPr algn="ctr">
                        <a:lnSpc>
                          <a:spcPct val="100000"/>
                        </a:lnSpc>
                      </a:pPr>
                      <a:r>
                        <a:rPr lang="en-US" dirty="0"/>
                        <a:t>Total</a:t>
                      </a:r>
                    </a:p>
                  </a:txBody>
                  <a:tcPr anchor="ctr"/>
                </a:tc>
                <a:tc hMerge="1">
                  <a:txBody>
                    <a:bodyPr/>
                    <a:lstStyle/>
                    <a:p>
                      <a:pPr>
                        <a:lnSpc>
                          <a:spcPct val="100000"/>
                        </a:lnSpc>
                      </a:pPr>
                      <a:endParaRPr lang="en-US" dirty="0"/>
                    </a:p>
                  </a:txBody>
                  <a:tcPr anchor="ctr"/>
                </a:tc>
                <a:tc>
                  <a:txBody>
                    <a:bodyPr/>
                    <a:lstStyle/>
                    <a:p>
                      <a:pPr algn="ctr">
                        <a:lnSpc>
                          <a:spcPct val="100000"/>
                        </a:lnSpc>
                      </a:pPr>
                      <a:r>
                        <a:rPr lang="en-US" b="1" dirty="0"/>
                        <a:t>110</a:t>
                      </a:r>
                    </a:p>
                  </a:txBody>
                  <a:tcPr anchor="ctr"/>
                </a:tc>
                <a:tc>
                  <a:txBody>
                    <a:bodyPr/>
                    <a:lstStyle/>
                    <a:p>
                      <a:pPr algn="ctr">
                        <a:lnSpc>
                          <a:spcPct val="100000"/>
                        </a:lnSpc>
                      </a:pPr>
                      <a:r>
                        <a:rPr lang="en-US" dirty="0"/>
                        <a:t>41</a:t>
                      </a:r>
                    </a:p>
                  </a:txBody>
                  <a:tcPr anchor="ctr"/>
                </a:tc>
                <a:tc>
                  <a:txBody>
                    <a:bodyPr/>
                    <a:lstStyle/>
                    <a:p>
                      <a:pPr algn="ctr">
                        <a:lnSpc>
                          <a:spcPct val="100000"/>
                        </a:lnSpc>
                      </a:pPr>
                      <a:r>
                        <a:rPr lang="en-US" dirty="0"/>
                        <a:t>69</a:t>
                      </a:r>
                    </a:p>
                  </a:txBody>
                  <a:tcPr anchor="ctr"/>
                </a:tc>
                <a:extLst>
                  <a:ext uri="{0D108BD9-81ED-4DB2-BD59-A6C34878D82A}">
                    <a16:rowId xmlns:a16="http://schemas.microsoft.com/office/drawing/2014/main" val="535492166"/>
                  </a:ext>
                </a:extLst>
              </a:tr>
              <a:tr h="504000">
                <a:tc gridSpan="2">
                  <a:txBody>
                    <a:bodyPr/>
                    <a:lstStyle/>
                    <a:p>
                      <a:pPr algn="ctr">
                        <a:lnSpc>
                          <a:spcPct val="100000"/>
                        </a:lnSpc>
                      </a:pPr>
                      <a:r>
                        <a:rPr lang="en-US" dirty="0"/>
                        <a:t>Ports and dry ports</a:t>
                      </a:r>
                    </a:p>
                  </a:txBody>
                  <a:tcPr anchor="ctr"/>
                </a:tc>
                <a:tc hMerge="1">
                  <a:txBody>
                    <a:bodyPr/>
                    <a:lstStyle/>
                    <a:p>
                      <a:endParaRPr lang="en-US"/>
                    </a:p>
                  </a:txBody>
                  <a:tcPr/>
                </a:tc>
                <a:tc>
                  <a:txBody>
                    <a:bodyPr/>
                    <a:lstStyle/>
                    <a:p>
                      <a:pPr algn="ctr">
                        <a:lnSpc>
                          <a:spcPct val="100000"/>
                        </a:lnSpc>
                      </a:pPr>
                      <a:endParaRPr lang="en-US" b="1" dirty="0"/>
                    </a:p>
                  </a:txBody>
                  <a:tcPr anchor="ctr"/>
                </a:tc>
                <a:tc>
                  <a:txBody>
                    <a:bodyPr/>
                    <a:lstStyle/>
                    <a:p>
                      <a:pPr algn="ctr">
                        <a:lnSpc>
                          <a:spcPct val="100000"/>
                        </a:lnSpc>
                      </a:pPr>
                      <a:endParaRPr lang="en-US" dirty="0"/>
                    </a:p>
                  </a:txBody>
                  <a:tcPr anchor="ctr"/>
                </a:tc>
                <a:tc>
                  <a:txBody>
                    <a:bodyPr/>
                    <a:lstStyle/>
                    <a:p>
                      <a:pPr algn="ctr">
                        <a:lnSpc>
                          <a:spcPct val="100000"/>
                        </a:lnSpc>
                      </a:pPr>
                      <a:endParaRPr lang="en-US" dirty="0"/>
                    </a:p>
                  </a:txBody>
                  <a:tcPr anchor="ctr"/>
                </a:tc>
                <a:extLst>
                  <a:ext uri="{0D108BD9-81ED-4DB2-BD59-A6C34878D82A}">
                    <a16:rowId xmlns:a16="http://schemas.microsoft.com/office/drawing/2014/main" val="2090834289"/>
                  </a:ext>
                </a:extLst>
              </a:tr>
            </a:tbl>
          </a:graphicData>
        </a:graphic>
      </p:graphicFrame>
    </p:spTree>
    <p:extLst>
      <p:ext uri="{BB962C8B-B14F-4D97-AF65-F5344CB8AC3E}">
        <p14:creationId xmlns:p14="http://schemas.microsoft.com/office/powerpoint/2010/main" val="2646113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Legal Load Limits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250162"/>
            <a:ext cx="8717561" cy="5607837"/>
          </a:xfrm>
        </p:spPr>
        <p:txBody>
          <a:bodyPr>
            <a:normAutofit/>
          </a:bodyPr>
          <a:lstStyle/>
          <a:p>
            <a:pPr marL="285750" lvl="1" algn="just"/>
            <a:r>
              <a:rPr lang="en-US" sz="1800" dirty="0">
                <a:solidFill>
                  <a:schemeClr val="tx1">
                    <a:lumMod val="85000"/>
                    <a:lumOff val="15000"/>
                  </a:schemeClr>
                </a:solidFill>
                <a:latin typeface="+mj-lt"/>
              </a:rPr>
              <a:t>The National Highways Safety Ordinance 2000, Pakistan stipulates maximum axle loads as following:</a:t>
            </a:r>
          </a:p>
          <a:p>
            <a:pPr marL="541338" lvl="1" algn="just"/>
            <a:r>
              <a:rPr lang="en-US" sz="1800" dirty="0">
                <a:solidFill>
                  <a:schemeClr val="tx1">
                    <a:lumMod val="85000"/>
                    <a:lumOff val="15000"/>
                  </a:schemeClr>
                </a:solidFill>
                <a:latin typeface="+mj-lt"/>
              </a:rPr>
              <a:t>Front axle – 5.5 tones</a:t>
            </a:r>
          </a:p>
          <a:p>
            <a:pPr marL="541338" lvl="1" algn="just"/>
            <a:r>
              <a:rPr lang="en-US" sz="1800" dirty="0">
                <a:solidFill>
                  <a:schemeClr val="tx1">
                    <a:lumMod val="85000"/>
                    <a:lumOff val="15000"/>
                  </a:schemeClr>
                </a:solidFill>
                <a:latin typeface="+mj-lt"/>
              </a:rPr>
              <a:t>Single axle - 12 tones</a:t>
            </a:r>
          </a:p>
          <a:p>
            <a:pPr marL="541338" lvl="1" algn="just"/>
            <a:r>
              <a:rPr lang="en-US" sz="1800" dirty="0">
                <a:solidFill>
                  <a:schemeClr val="tx1">
                    <a:lumMod val="85000"/>
                    <a:lumOff val="15000"/>
                  </a:schemeClr>
                </a:solidFill>
                <a:latin typeface="+mj-lt"/>
              </a:rPr>
              <a:t>Tandem axle – 22 tones</a:t>
            </a:r>
          </a:p>
          <a:p>
            <a:pPr marL="541338" lvl="1" algn="just"/>
            <a:r>
              <a:rPr lang="en-US" sz="1800" dirty="0">
                <a:solidFill>
                  <a:schemeClr val="tx1">
                    <a:lumMod val="85000"/>
                    <a:lumOff val="15000"/>
                  </a:schemeClr>
                </a:solidFill>
                <a:latin typeface="+mj-lt"/>
              </a:rPr>
              <a:t>Tridem axle – 31 tones</a:t>
            </a:r>
          </a:p>
          <a:p>
            <a:pPr marL="285750" lvl="1" algn="just"/>
            <a:endParaRPr lang="en-US" sz="1800" dirty="0">
              <a:solidFill>
                <a:schemeClr val="tx1">
                  <a:lumMod val="85000"/>
                  <a:lumOff val="15000"/>
                </a:schemeClr>
              </a:solidFill>
              <a:latin typeface="+mj-lt"/>
            </a:endParaRP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7</a:t>
            </a:fld>
            <a:endParaRPr lang="en-US" dirty="0"/>
          </a:p>
        </p:txBody>
      </p:sp>
      <p:graphicFrame>
        <p:nvGraphicFramePr>
          <p:cNvPr id="8" name="Table 7">
            <a:extLst>
              <a:ext uri="{FF2B5EF4-FFF2-40B4-BE49-F238E27FC236}">
                <a16:creationId xmlns:a16="http://schemas.microsoft.com/office/drawing/2014/main" id="{9FE7140B-6EAF-4207-AFE7-14F3958A4D0D}"/>
              </a:ext>
            </a:extLst>
          </p:cNvPr>
          <p:cNvGraphicFramePr>
            <a:graphicFrameLocks noGrp="1"/>
          </p:cNvGraphicFramePr>
          <p:nvPr>
            <p:extLst>
              <p:ext uri="{D42A27DB-BD31-4B8C-83A1-F6EECF244321}">
                <p14:modId xmlns:p14="http://schemas.microsoft.com/office/powerpoint/2010/main" val="3634586186"/>
              </p:ext>
            </p:extLst>
          </p:nvPr>
        </p:nvGraphicFramePr>
        <p:xfrm>
          <a:off x="363792" y="3545506"/>
          <a:ext cx="8416414" cy="2834640"/>
        </p:xfrm>
        <a:graphic>
          <a:graphicData uri="http://schemas.openxmlformats.org/drawingml/2006/table">
            <a:tbl>
              <a:tblPr firstRow="1" bandRow="1">
                <a:tableStyleId>{7DF18680-E054-41AD-8BC1-D1AEF772440D}</a:tableStyleId>
              </a:tblPr>
              <a:tblGrid>
                <a:gridCol w="645858">
                  <a:extLst>
                    <a:ext uri="{9D8B030D-6E8A-4147-A177-3AD203B41FA5}">
                      <a16:colId xmlns:a16="http://schemas.microsoft.com/office/drawing/2014/main" val="20000"/>
                    </a:ext>
                  </a:extLst>
                </a:gridCol>
                <a:gridCol w="2800350">
                  <a:extLst>
                    <a:ext uri="{9D8B030D-6E8A-4147-A177-3AD203B41FA5}">
                      <a16:colId xmlns:a16="http://schemas.microsoft.com/office/drawing/2014/main" val="20001"/>
                    </a:ext>
                  </a:extLst>
                </a:gridCol>
                <a:gridCol w="2476500">
                  <a:extLst>
                    <a:ext uri="{9D8B030D-6E8A-4147-A177-3AD203B41FA5}">
                      <a16:colId xmlns:a16="http://schemas.microsoft.com/office/drawing/2014/main" val="143074289"/>
                    </a:ext>
                  </a:extLst>
                </a:gridCol>
                <a:gridCol w="2493706">
                  <a:extLst>
                    <a:ext uri="{9D8B030D-6E8A-4147-A177-3AD203B41FA5}">
                      <a16:colId xmlns:a16="http://schemas.microsoft.com/office/drawing/2014/main" val="20002"/>
                    </a:ext>
                  </a:extLst>
                </a:gridCol>
              </a:tblGrid>
              <a:tr h="0">
                <a:tc>
                  <a:txBody>
                    <a:bodyPr/>
                    <a:lstStyle/>
                    <a:p>
                      <a:pPr algn="ctr">
                        <a:lnSpc>
                          <a:spcPct val="100000"/>
                        </a:lnSpc>
                      </a:pPr>
                      <a:r>
                        <a:rPr lang="en-US" dirty="0"/>
                        <a:t>Sr. No.</a:t>
                      </a:r>
                    </a:p>
                  </a:txBody>
                  <a:tcPr anchor="ctr"/>
                </a:tc>
                <a:tc>
                  <a:txBody>
                    <a:bodyPr/>
                    <a:lstStyle/>
                    <a:p>
                      <a:pPr algn="ctr">
                        <a:lnSpc>
                          <a:spcPct val="100000"/>
                        </a:lnSpc>
                      </a:pPr>
                      <a:r>
                        <a:rPr lang="en-US" dirty="0"/>
                        <a:t>Axle Configuration</a:t>
                      </a:r>
                    </a:p>
                  </a:txBody>
                  <a:tcPr anchor="ctr"/>
                </a:tc>
                <a:tc>
                  <a:txBody>
                    <a:bodyPr/>
                    <a:lstStyle/>
                    <a:p>
                      <a:pPr algn="ctr">
                        <a:lnSpc>
                          <a:spcPct val="100000"/>
                        </a:lnSpc>
                      </a:pPr>
                      <a:r>
                        <a:rPr lang="en-US" dirty="0"/>
                        <a:t>Diagram</a:t>
                      </a:r>
                    </a:p>
                  </a:txBody>
                  <a:tcPr anchor="ctr"/>
                </a:tc>
                <a:tc>
                  <a:txBody>
                    <a:bodyPr/>
                    <a:lstStyle/>
                    <a:p>
                      <a:pPr algn="ctr">
                        <a:lnSpc>
                          <a:spcPct val="100000"/>
                        </a:lnSpc>
                      </a:pPr>
                      <a:r>
                        <a:rPr lang="en-US" dirty="0"/>
                        <a:t>Allowable Load Limit</a:t>
                      </a:r>
                    </a:p>
                    <a:p>
                      <a:pPr algn="ctr">
                        <a:lnSpc>
                          <a:spcPct val="100000"/>
                        </a:lnSpc>
                      </a:pPr>
                      <a:r>
                        <a:rPr lang="en-US" dirty="0"/>
                        <a:t>(Tons)</a:t>
                      </a:r>
                    </a:p>
                  </a:txBody>
                  <a:tcPr anchor="ctr"/>
                </a:tc>
                <a:extLst>
                  <a:ext uri="{0D108BD9-81ED-4DB2-BD59-A6C34878D82A}">
                    <a16:rowId xmlns:a16="http://schemas.microsoft.com/office/drawing/2014/main" val="10000"/>
                  </a:ext>
                </a:extLst>
              </a:tr>
              <a:tr h="0">
                <a:tc>
                  <a:txBody>
                    <a:bodyPr/>
                    <a:lstStyle/>
                    <a:p>
                      <a:pPr algn="ctr">
                        <a:lnSpc>
                          <a:spcPct val="100000"/>
                        </a:lnSpc>
                      </a:pPr>
                      <a:r>
                        <a:rPr lang="en-US" dirty="0"/>
                        <a:t>1</a:t>
                      </a:r>
                    </a:p>
                  </a:txBody>
                  <a:tcPr anchor="ctr"/>
                </a:tc>
                <a:tc>
                  <a:txBody>
                    <a:bodyPr/>
                    <a:lstStyle/>
                    <a:p>
                      <a:pPr marL="0" algn="l" defTabSz="457200" rtl="0" eaLnBrk="1" latinLnBrk="0" hangingPunct="1">
                        <a:lnSpc>
                          <a:spcPct val="100000"/>
                        </a:lnSpc>
                        <a:spcBef>
                          <a:spcPts val="600"/>
                        </a:spcBef>
                        <a:spcAft>
                          <a:spcPts val="600"/>
                        </a:spcAft>
                      </a:pPr>
                      <a:r>
                        <a:rPr lang="en-US" sz="1800" kern="1200" dirty="0">
                          <a:solidFill>
                            <a:schemeClr val="dk1"/>
                          </a:solidFill>
                          <a:latin typeface="+mn-lt"/>
                          <a:ea typeface="+mn-ea"/>
                          <a:cs typeface="+mn-cs"/>
                        </a:rPr>
                        <a:t>2 Axle Single</a:t>
                      </a:r>
                      <a:endParaRPr lang="en-PK" sz="1800" kern="1200" dirty="0">
                        <a:solidFill>
                          <a:schemeClr val="dk1"/>
                        </a:solidFill>
                        <a:latin typeface="+mn-lt"/>
                        <a:ea typeface="+mn-ea"/>
                        <a:cs typeface="+mn-cs"/>
                      </a:endParaRPr>
                    </a:p>
                  </a:txBody>
                  <a:tcPr marL="68580" marR="68580" marT="0" marB="0" anchor="ctr"/>
                </a:tc>
                <a:tc>
                  <a:txBody>
                    <a:bodyPr/>
                    <a:lstStyle/>
                    <a:p>
                      <a:pPr marL="0" algn="l" defTabSz="457200" rtl="0" eaLnBrk="1" latinLnBrk="0" hangingPunct="1">
                        <a:lnSpc>
                          <a:spcPct val="100000"/>
                        </a:lnSpc>
                        <a:spcBef>
                          <a:spcPts val="600"/>
                        </a:spcBef>
                        <a:spcAft>
                          <a:spcPts val="600"/>
                        </a:spcAft>
                      </a:pPr>
                      <a:endParaRPr lang="en-PK" sz="1800" kern="1200" dirty="0">
                        <a:solidFill>
                          <a:schemeClr val="dk1"/>
                        </a:solidFill>
                        <a:latin typeface="+mn-lt"/>
                        <a:ea typeface="+mn-ea"/>
                        <a:cs typeface="+mn-cs"/>
                      </a:endParaRPr>
                    </a:p>
                  </a:txBody>
                  <a:tcPr marL="68580" marR="68580" marT="0" marB="0" anchor="ctr"/>
                </a:tc>
                <a:tc>
                  <a:txBody>
                    <a:bodyPr/>
                    <a:lstStyle/>
                    <a:p>
                      <a:pPr marL="0" algn="ctr" defTabSz="457200" rtl="0" eaLnBrk="1" latinLnBrk="0" hangingPunct="1">
                        <a:lnSpc>
                          <a:spcPct val="100000"/>
                        </a:lnSpc>
                        <a:spcBef>
                          <a:spcPts val="600"/>
                        </a:spcBef>
                        <a:spcAft>
                          <a:spcPts val="600"/>
                        </a:spcAft>
                      </a:pPr>
                      <a:r>
                        <a:rPr lang="en-US" sz="1800" kern="1200">
                          <a:solidFill>
                            <a:schemeClr val="dk1"/>
                          </a:solidFill>
                          <a:latin typeface="+mn-lt"/>
                          <a:ea typeface="+mn-ea"/>
                          <a:cs typeface="+mn-cs"/>
                        </a:rPr>
                        <a:t>17.5</a:t>
                      </a:r>
                      <a:endParaRPr lang="en-PK" sz="1800" kern="120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0001"/>
                  </a:ext>
                </a:extLst>
              </a:tr>
              <a:tr h="0">
                <a:tc>
                  <a:txBody>
                    <a:bodyPr/>
                    <a:lstStyle/>
                    <a:p>
                      <a:pPr algn="ctr">
                        <a:lnSpc>
                          <a:spcPct val="100000"/>
                        </a:lnSpc>
                      </a:pPr>
                      <a:r>
                        <a:rPr lang="en-US" dirty="0"/>
                        <a:t>2</a:t>
                      </a:r>
                    </a:p>
                  </a:txBody>
                  <a:tcPr anchor="ctr"/>
                </a:tc>
                <a:tc>
                  <a:txBody>
                    <a:bodyPr/>
                    <a:lstStyle/>
                    <a:p>
                      <a:pPr marL="0" algn="l" defTabSz="457200" rtl="0" eaLnBrk="1" latinLnBrk="0" hangingPunct="1">
                        <a:lnSpc>
                          <a:spcPct val="100000"/>
                        </a:lnSpc>
                        <a:spcBef>
                          <a:spcPts val="600"/>
                        </a:spcBef>
                        <a:spcAft>
                          <a:spcPts val="600"/>
                        </a:spcAft>
                      </a:pPr>
                      <a:r>
                        <a:rPr lang="en-US" sz="1800" kern="1200" dirty="0">
                          <a:solidFill>
                            <a:schemeClr val="dk1"/>
                          </a:solidFill>
                          <a:latin typeface="+mn-lt"/>
                          <a:ea typeface="+mn-ea"/>
                          <a:cs typeface="+mn-cs"/>
                        </a:rPr>
                        <a:t>3 Axle Tandem</a:t>
                      </a:r>
                      <a:endParaRPr lang="en-PK" sz="1800" kern="1200" dirty="0">
                        <a:solidFill>
                          <a:schemeClr val="dk1"/>
                        </a:solidFill>
                        <a:latin typeface="+mn-lt"/>
                        <a:ea typeface="+mn-ea"/>
                        <a:cs typeface="+mn-cs"/>
                      </a:endParaRPr>
                    </a:p>
                  </a:txBody>
                  <a:tcPr marL="68580" marR="68580" marT="0" marB="0" anchor="ctr"/>
                </a:tc>
                <a:tc>
                  <a:txBody>
                    <a:bodyPr/>
                    <a:lstStyle/>
                    <a:p>
                      <a:pPr marL="0" algn="l" defTabSz="457200" rtl="0" eaLnBrk="1" latinLnBrk="0" hangingPunct="1">
                        <a:lnSpc>
                          <a:spcPct val="100000"/>
                        </a:lnSpc>
                        <a:spcBef>
                          <a:spcPts val="600"/>
                        </a:spcBef>
                        <a:spcAft>
                          <a:spcPts val="600"/>
                        </a:spcAft>
                      </a:pPr>
                      <a:endParaRPr lang="en-PK" sz="1800" kern="1200" dirty="0">
                        <a:solidFill>
                          <a:schemeClr val="dk1"/>
                        </a:solidFill>
                        <a:latin typeface="+mn-lt"/>
                        <a:ea typeface="+mn-ea"/>
                        <a:cs typeface="+mn-cs"/>
                      </a:endParaRPr>
                    </a:p>
                  </a:txBody>
                  <a:tcPr marL="68580" marR="68580" marT="0" marB="0" anchor="ctr"/>
                </a:tc>
                <a:tc>
                  <a:txBody>
                    <a:bodyPr/>
                    <a:lstStyle/>
                    <a:p>
                      <a:pPr marL="0" algn="ctr" defTabSz="457200" rtl="0" eaLnBrk="1" latinLnBrk="0" hangingPunct="1">
                        <a:lnSpc>
                          <a:spcPct val="100000"/>
                        </a:lnSpc>
                        <a:spcBef>
                          <a:spcPts val="600"/>
                        </a:spcBef>
                        <a:spcAft>
                          <a:spcPts val="600"/>
                        </a:spcAft>
                      </a:pPr>
                      <a:r>
                        <a:rPr lang="en-US" sz="1800" kern="1200" dirty="0">
                          <a:solidFill>
                            <a:schemeClr val="dk1"/>
                          </a:solidFill>
                          <a:latin typeface="+mn-lt"/>
                          <a:ea typeface="+mn-ea"/>
                          <a:cs typeface="+mn-cs"/>
                        </a:rPr>
                        <a:t>27.5</a:t>
                      </a:r>
                      <a:endParaRPr lang="en-PK"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0003"/>
                  </a:ext>
                </a:extLst>
              </a:tr>
              <a:tr h="0">
                <a:tc>
                  <a:txBody>
                    <a:bodyPr/>
                    <a:lstStyle/>
                    <a:p>
                      <a:pPr algn="ctr">
                        <a:lnSpc>
                          <a:spcPct val="100000"/>
                        </a:lnSpc>
                      </a:pPr>
                      <a:r>
                        <a:rPr lang="en-US" b="0" dirty="0"/>
                        <a:t>3</a:t>
                      </a:r>
                    </a:p>
                  </a:txBody>
                  <a:tcPr anchor="ctr"/>
                </a:tc>
                <a:tc>
                  <a:txBody>
                    <a:bodyPr/>
                    <a:lstStyle/>
                    <a:p>
                      <a:pPr marL="0" algn="l" defTabSz="457200" rtl="0" eaLnBrk="1" latinLnBrk="0" hangingPunct="1">
                        <a:lnSpc>
                          <a:spcPct val="100000"/>
                        </a:lnSpc>
                        <a:spcBef>
                          <a:spcPts val="600"/>
                        </a:spcBef>
                        <a:spcAft>
                          <a:spcPts val="600"/>
                        </a:spcAft>
                      </a:pPr>
                      <a:r>
                        <a:rPr lang="en-US" sz="1800" kern="1200" dirty="0">
                          <a:solidFill>
                            <a:schemeClr val="dk1"/>
                          </a:solidFill>
                          <a:latin typeface="+mn-lt"/>
                          <a:ea typeface="+mn-ea"/>
                          <a:cs typeface="+mn-cs"/>
                        </a:rPr>
                        <a:t>4 Axle Single Tandem</a:t>
                      </a:r>
                      <a:endParaRPr lang="en-PK" sz="1800" kern="1200" dirty="0">
                        <a:solidFill>
                          <a:schemeClr val="dk1"/>
                        </a:solidFill>
                        <a:latin typeface="+mn-lt"/>
                        <a:ea typeface="+mn-ea"/>
                        <a:cs typeface="+mn-cs"/>
                      </a:endParaRPr>
                    </a:p>
                  </a:txBody>
                  <a:tcPr marL="68580" marR="68580" marT="0" marB="0" anchor="ctr"/>
                </a:tc>
                <a:tc>
                  <a:txBody>
                    <a:bodyPr/>
                    <a:lstStyle/>
                    <a:p>
                      <a:pPr marL="0" algn="l" defTabSz="457200" rtl="0" eaLnBrk="1" latinLnBrk="0" hangingPunct="1">
                        <a:lnSpc>
                          <a:spcPct val="100000"/>
                        </a:lnSpc>
                        <a:spcBef>
                          <a:spcPts val="600"/>
                        </a:spcBef>
                        <a:spcAft>
                          <a:spcPts val="600"/>
                        </a:spcAft>
                      </a:pPr>
                      <a:endParaRPr lang="en-PK" sz="1800" kern="1200" dirty="0">
                        <a:solidFill>
                          <a:schemeClr val="dk1"/>
                        </a:solidFill>
                        <a:latin typeface="+mn-lt"/>
                        <a:ea typeface="+mn-ea"/>
                        <a:cs typeface="+mn-cs"/>
                      </a:endParaRPr>
                    </a:p>
                  </a:txBody>
                  <a:tcPr marL="68580" marR="68580" marT="0" marB="0" anchor="ctr"/>
                </a:tc>
                <a:tc>
                  <a:txBody>
                    <a:bodyPr/>
                    <a:lstStyle/>
                    <a:p>
                      <a:pPr marL="0" algn="ctr" defTabSz="457200" rtl="0" eaLnBrk="1" latinLnBrk="0" hangingPunct="1">
                        <a:lnSpc>
                          <a:spcPct val="100000"/>
                        </a:lnSpc>
                        <a:spcBef>
                          <a:spcPts val="600"/>
                        </a:spcBef>
                        <a:spcAft>
                          <a:spcPts val="600"/>
                        </a:spcAft>
                      </a:pPr>
                      <a:r>
                        <a:rPr lang="en-US" sz="1800" kern="1200" dirty="0">
                          <a:solidFill>
                            <a:schemeClr val="dk1"/>
                          </a:solidFill>
                          <a:latin typeface="+mn-lt"/>
                          <a:ea typeface="+mn-ea"/>
                          <a:cs typeface="+mn-cs"/>
                        </a:rPr>
                        <a:t>39.5</a:t>
                      </a:r>
                      <a:endParaRPr lang="en-PK"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0004"/>
                  </a:ext>
                </a:extLst>
              </a:tr>
              <a:tr h="0">
                <a:tc>
                  <a:txBody>
                    <a:bodyPr/>
                    <a:lstStyle/>
                    <a:p>
                      <a:pPr algn="ctr">
                        <a:lnSpc>
                          <a:spcPct val="100000"/>
                        </a:lnSpc>
                      </a:pPr>
                      <a:r>
                        <a:rPr lang="en-US" dirty="0"/>
                        <a:t>4</a:t>
                      </a:r>
                    </a:p>
                  </a:txBody>
                  <a:tcPr anchor="ctr"/>
                </a:tc>
                <a:tc>
                  <a:txBody>
                    <a:bodyPr/>
                    <a:lstStyle/>
                    <a:p>
                      <a:pPr marL="0" algn="l" defTabSz="457200" rtl="0" eaLnBrk="1" latinLnBrk="0" hangingPunct="1">
                        <a:lnSpc>
                          <a:spcPct val="100000"/>
                        </a:lnSpc>
                        <a:spcBef>
                          <a:spcPts val="600"/>
                        </a:spcBef>
                        <a:spcAft>
                          <a:spcPts val="600"/>
                        </a:spcAft>
                      </a:pPr>
                      <a:r>
                        <a:rPr lang="en-US" sz="1800" kern="1200" dirty="0">
                          <a:solidFill>
                            <a:schemeClr val="dk1"/>
                          </a:solidFill>
                          <a:latin typeface="+mn-lt"/>
                          <a:ea typeface="+mn-ea"/>
                          <a:cs typeface="+mn-cs"/>
                        </a:rPr>
                        <a:t>5 Axle Single Tridem</a:t>
                      </a:r>
                      <a:endParaRPr lang="en-PK" sz="1800" kern="1200" dirty="0">
                        <a:solidFill>
                          <a:schemeClr val="dk1"/>
                        </a:solidFill>
                        <a:latin typeface="+mn-lt"/>
                        <a:ea typeface="+mn-ea"/>
                        <a:cs typeface="+mn-cs"/>
                      </a:endParaRPr>
                    </a:p>
                  </a:txBody>
                  <a:tcPr marL="68580" marR="68580" marT="0" marB="0" anchor="ctr"/>
                </a:tc>
                <a:tc>
                  <a:txBody>
                    <a:bodyPr/>
                    <a:lstStyle/>
                    <a:p>
                      <a:pPr marL="0" algn="l" defTabSz="457200" rtl="0" eaLnBrk="1" latinLnBrk="0" hangingPunct="1">
                        <a:lnSpc>
                          <a:spcPct val="100000"/>
                        </a:lnSpc>
                        <a:spcBef>
                          <a:spcPts val="600"/>
                        </a:spcBef>
                        <a:spcAft>
                          <a:spcPts val="600"/>
                        </a:spcAft>
                      </a:pPr>
                      <a:endParaRPr lang="en-PK" sz="1800" kern="1200" dirty="0">
                        <a:solidFill>
                          <a:schemeClr val="dk1"/>
                        </a:solidFill>
                        <a:latin typeface="+mn-lt"/>
                        <a:ea typeface="+mn-ea"/>
                        <a:cs typeface="+mn-cs"/>
                      </a:endParaRPr>
                    </a:p>
                  </a:txBody>
                  <a:tcPr marL="68580" marR="68580" marT="0" marB="0" anchor="ctr"/>
                </a:tc>
                <a:tc>
                  <a:txBody>
                    <a:bodyPr/>
                    <a:lstStyle/>
                    <a:p>
                      <a:pPr marL="0" algn="ctr" defTabSz="457200" rtl="0" eaLnBrk="1" latinLnBrk="0" hangingPunct="1">
                        <a:lnSpc>
                          <a:spcPct val="100000"/>
                        </a:lnSpc>
                        <a:spcBef>
                          <a:spcPts val="600"/>
                        </a:spcBef>
                        <a:spcAft>
                          <a:spcPts val="600"/>
                        </a:spcAft>
                      </a:pPr>
                      <a:r>
                        <a:rPr lang="en-US" sz="1800" kern="1200" dirty="0">
                          <a:solidFill>
                            <a:schemeClr val="dk1"/>
                          </a:solidFill>
                          <a:latin typeface="+mn-lt"/>
                          <a:ea typeface="+mn-ea"/>
                          <a:cs typeface="+mn-cs"/>
                        </a:rPr>
                        <a:t>48.5</a:t>
                      </a:r>
                      <a:endParaRPr lang="en-PK"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0005"/>
                  </a:ext>
                </a:extLst>
              </a:tr>
              <a:tr h="0">
                <a:tc>
                  <a:txBody>
                    <a:bodyPr/>
                    <a:lstStyle/>
                    <a:p>
                      <a:pPr algn="ctr">
                        <a:lnSpc>
                          <a:spcPct val="100000"/>
                        </a:lnSpc>
                      </a:pPr>
                      <a:r>
                        <a:rPr lang="en-US" dirty="0"/>
                        <a:t>5</a:t>
                      </a:r>
                    </a:p>
                  </a:txBody>
                  <a:tcPr anchor="ctr"/>
                </a:tc>
                <a:tc>
                  <a:txBody>
                    <a:bodyPr/>
                    <a:lstStyle/>
                    <a:p>
                      <a:pPr marL="0" algn="l" defTabSz="457200" rtl="0" eaLnBrk="1" latinLnBrk="0" hangingPunct="1">
                        <a:lnSpc>
                          <a:spcPct val="100000"/>
                        </a:lnSpc>
                        <a:spcBef>
                          <a:spcPts val="600"/>
                        </a:spcBef>
                        <a:spcAft>
                          <a:spcPts val="600"/>
                        </a:spcAft>
                      </a:pPr>
                      <a:r>
                        <a:rPr lang="en-US" sz="1800" kern="1200" dirty="0">
                          <a:solidFill>
                            <a:schemeClr val="dk1"/>
                          </a:solidFill>
                          <a:latin typeface="+mn-lt"/>
                          <a:ea typeface="+mn-ea"/>
                          <a:cs typeface="+mn-cs"/>
                        </a:rPr>
                        <a:t>5 Axle Tandem </a:t>
                      </a:r>
                      <a:r>
                        <a:rPr lang="en-US" sz="1800" kern="1200" dirty="0" err="1">
                          <a:solidFill>
                            <a:schemeClr val="dk1"/>
                          </a:solidFill>
                          <a:latin typeface="+mn-lt"/>
                          <a:ea typeface="+mn-ea"/>
                          <a:cs typeface="+mn-cs"/>
                        </a:rPr>
                        <a:t>Tandem</a:t>
                      </a:r>
                      <a:endParaRPr lang="en-PK" sz="1800" kern="1200" dirty="0">
                        <a:solidFill>
                          <a:schemeClr val="dk1"/>
                        </a:solidFill>
                        <a:latin typeface="+mn-lt"/>
                        <a:ea typeface="+mn-ea"/>
                        <a:cs typeface="+mn-cs"/>
                      </a:endParaRPr>
                    </a:p>
                  </a:txBody>
                  <a:tcPr marL="68580" marR="68580" marT="0" marB="0" anchor="ctr"/>
                </a:tc>
                <a:tc>
                  <a:txBody>
                    <a:bodyPr/>
                    <a:lstStyle/>
                    <a:p>
                      <a:pPr marL="0" algn="l" defTabSz="457200" rtl="0" eaLnBrk="1" latinLnBrk="0" hangingPunct="1">
                        <a:lnSpc>
                          <a:spcPct val="100000"/>
                        </a:lnSpc>
                        <a:spcBef>
                          <a:spcPts val="600"/>
                        </a:spcBef>
                        <a:spcAft>
                          <a:spcPts val="600"/>
                        </a:spcAft>
                      </a:pPr>
                      <a:endParaRPr lang="en-PK" sz="1800" kern="1200" dirty="0">
                        <a:solidFill>
                          <a:schemeClr val="dk1"/>
                        </a:solidFill>
                        <a:latin typeface="+mn-lt"/>
                        <a:ea typeface="+mn-ea"/>
                        <a:cs typeface="+mn-cs"/>
                      </a:endParaRPr>
                    </a:p>
                  </a:txBody>
                  <a:tcPr marL="68580" marR="68580" marT="0" marB="0" anchor="ctr"/>
                </a:tc>
                <a:tc>
                  <a:txBody>
                    <a:bodyPr/>
                    <a:lstStyle/>
                    <a:p>
                      <a:pPr marL="0" algn="ctr" defTabSz="457200" rtl="0" eaLnBrk="1" latinLnBrk="0" hangingPunct="1">
                        <a:lnSpc>
                          <a:spcPct val="100000"/>
                        </a:lnSpc>
                        <a:spcBef>
                          <a:spcPts val="600"/>
                        </a:spcBef>
                        <a:spcAft>
                          <a:spcPts val="600"/>
                        </a:spcAft>
                      </a:pPr>
                      <a:r>
                        <a:rPr lang="en-US" sz="1800" kern="1200" dirty="0">
                          <a:solidFill>
                            <a:schemeClr val="dk1"/>
                          </a:solidFill>
                          <a:latin typeface="+mn-lt"/>
                          <a:ea typeface="+mn-ea"/>
                          <a:cs typeface="+mn-cs"/>
                        </a:rPr>
                        <a:t>49.5</a:t>
                      </a:r>
                      <a:endParaRPr lang="en-PK"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2908846281"/>
                  </a:ext>
                </a:extLst>
              </a:tr>
              <a:tr h="0">
                <a:tc>
                  <a:txBody>
                    <a:bodyPr/>
                    <a:lstStyle/>
                    <a:p>
                      <a:pPr algn="ctr">
                        <a:lnSpc>
                          <a:spcPct val="100000"/>
                        </a:lnSpc>
                      </a:pPr>
                      <a:r>
                        <a:rPr lang="en-US" dirty="0"/>
                        <a:t>6</a:t>
                      </a:r>
                    </a:p>
                  </a:txBody>
                  <a:tcPr anchor="ctr"/>
                </a:tc>
                <a:tc>
                  <a:txBody>
                    <a:bodyPr/>
                    <a:lstStyle/>
                    <a:p>
                      <a:pPr marL="0" algn="l" defTabSz="457200" rtl="0" eaLnBrk="1" latinLnBrk="0" hangingPunct="1">
                        <a:lnSpc>
                          <a:spcPct val="100000"/>
                        </a:lnSpc>
                        <a:spcBef>
                          <a:spcPts val="600"/>
                        </a:spcBef>
                        <a:spcAft>
                          <a:spcPts val="600"/>
                        </a:spcAft>
                      </a:pPr>
                      <a:r>
                        <a:rPr lang="en-US" sz="1800" kern="1200" dirty="0">
                          <a:solidFill>
                            <a:schemeClr val="dk1"/>
                          </a:solidFill>
                          <a:latin typeface="+mn-lt"/>
                          <a:ea typeface="+mn-ea"/>
                          <a:cs typeface="+mn-cs"/>
                        </a:rPr>
                        <a:t>6 Axle Tandem Tridem</a:t>
                      </a:r>
                      <a:endParaRPr lang="en-PK" sz="1800" kern="1200" dirty="0">
                        <a:solidFill>
                          <a:schemeClr val="dk1"/>
                        </a:solidFill>
                        <a:latin typeface="+mn-lt"/>
                        <a:ea typeface="+mn-ea"/>
                        <a:cs typeface="+mn-cs"/>
                      </a:endParaRPr>
                    </a:p>
                  </a:txBody>
                  <a:tcPr marL="68580" marR="68580" marT="0" marB="0" anchor="ctr"/>
                </a:tc>
                <a:tc>
                  <a:txBody>
                    <a:bodyPr/>
                    <a:lstStyle/>
                    <a:p>
                      <a:pPr marL="0" algn="l" defTabSz="457200" rtl="0" eaLnBrk="1" latinLnBrk="0" hangingPunct="1">
                        <a:lnSpc>
                          <a:spcPct val="100000"/>
                        </a:lnSpc>
                        <a:spcBef>
                          <a:spcPts val="600"/>
                        </a:spcBef>
                        <a:spcAft>
                          <a:spcPts val="600"/>
                        </a:spcAft>
                      </a:pPr>
                      <a:endParaRPr lang="en-PK" sz="1800" kern="1200" dirty="0">
                        <a:solidFill>
                          <a:schemeClr val="dk1"/>
                        </a:solidFill>
                        <a:latin typeface="+mn-lt"/>
                        <a:ea typeface="+mn-ea"/>
                        <a:cs typeface="+mn-cs"/>
                      </a:endParaRPr>
                    </a:p>
                  </a:txBody>
                  <a:tcPr marL="68580" marR="68580" marT="0" marB="0" anchor="ctr"/>
                </a:tc>
                <a:tc>
                  <a:txBody>
                    <a:bodyPr/>
                    <a:lstStyle/>
                    <a:p>
                      <a:pPr marL="0" algn="ctr" defTabSz="457200" rtl="0" eaLnBrk="1" latinLnBrk="0" hangingPunct="1">
                        <a:lnSpc>
                          <a:spcPct val="100000"/>
                        </a:lnSpc>
                        <a:spcBef>
                          <a:spcPts val="600"/>
                        </a:spcBef>
                        <a:spcAft>
                          <a:spcPts val="600"/>
                        </a:spcAft>
                      </a:pPr>
                      <a:r>
                        <a:rPr lang="en-US" sz="1800" kern="1200" dirty="0">
                          <a:solidFill>
                            <a:schemeClr val="dk1"/>
                          </a:solidFill>
                          <a:latin typeface="+mn-lt"/>
                          <a:ea typeface="+mn-ea"/>
                          <a:cs typeface="+mn-cs"/>
                        </a:rPr>
                        <a:t>58.5</a:t>
                      </a:r>
                      <a:endParaRPr lang="en-PK"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4263039151"/>
                  </a:ext>
                </a:extLst>
              </a:tr>
            </a:tbl>
          </a:graphicData>
        </a:graphic>
      </p:graphicFrame>
      <p:pic>
        <p:nvPicPr>
          <p:cNvPr id="16" name="Picture 15">
            <a:extLst>
              <a:ext uri="{FF2B5EF4-FFF2-40B4-BE49-F238E27FC236}">
                <a16:creationId xmlns:a16="http://schemas.microsoft.com/office/drawing/2014/main" id="{F61CBB97-1C2A-4FD8-85A3-AD59DF66B208}"/>
              </a:ext>
            </a:extLst>
          </p:cNvPr>
          <p:cNvPicPr>
            <a:picLocks noChangeAspect="1"/>
          </p:cNvPicPr>
          <p:nvPr/>
        </p:nvPicPr>
        <p:blipFill rotWithShape="1">
          <a:blip r:embed="rId5">
            <a:extLst>
              <a:ext uri="{28A0092B-C50C-407E-A947-70E740481C1C}">
                <a14:useLocalDpi xmlns:a14="http://schemas.microsoft.com/office/drawing/2010/main" val="0"/>
              </a:ext>
            </a:extLst>
          </a:blip>
          <a:srcRect t="-1" b="5887"/>
          <a:stretch/>
        </p:blipFill>
        <p:spPr bwMode="auto">
          <a:xfrm>
            <a:off x="3909472" y="4225290"/>
            <a:ext cx="649605" cy="255270"/>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6EB1E428-4527-48E3-9BCB-8134EDE1B05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09472" y="4598333"/>
            <a:ext cx="782955" cy="274320"/>
          </a:xfrm>
          <a:prstGeom prst="rect">
            <a:avLst/>
          </a:prstGeom>
          <a:noFill/>
          <a:ln>
            <a:noFill/>
          </a:ln>
        </p:spPr>
      </p:pic>
      <p:pic>
        <p:nvPicPr>
          <p:cNvPr id="18" name="Picture 17">
            <a:extLst>
              <a:ext uri="{FF2B5EF4-FFF2-40B4-BE49-F238E27FC236}">
                <a16:creationId xmlns:a16="http://schemas.microsoft.com/office/drawing/2014/main" id="{AE9268B3-F302-4C08-A694-03DB79AF3C2E}"/>
              </a:ext>
            </a:extLst>
          </p:cNvPr>
          <p:cNvPicPr>
            <a:picLocks noChangeAspect="1"/>
          </p:cNvPicPr>
          <p:nvPr/>
        </p:nvPicPr>
        <p:blipFill rotWithShape="1">
          <a:blip r:embed="rId7">
            <a:extLst>
              <a:ext uri="{28A0092B-C50C-407E-A947-70E740481C1C}">
                <a14:useLocalDpi xmlns:a14="http://schemas.microsoft.com/office/drawing/2010/main" val="0"/>
              </a:ext>
            </a:extLst>
          </a:blip>
          <a:srcRect r="1786" b="9757"/>
          <a:stretch/>
        </p:blipFill>
        <p:spPr bwMode="auto">
          <a:xfrm>
            <a:off x="3909472" y="4961851"/>
            <a:ext cx="983615" cy="274320"/>
          </a:xfrm>
          <a:prstGeom prst="rect">
            <a:avLst/>
          </a:prstGeom>
          <a:noFill/>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2DBD9BBD-821F-4853-A8AF-3CF1AE91DEAF}"/>
              </a:ext>
            </a:extLst>
          </p:cNvPr>
          <p:cNvPicPr>
            <a:picLocks noChangeAspect="1"/>
          </p:cNvPicPr>
          <p:nvPr/>
        </p:nvPicPr>
        <p:blipFill rotWithShape="1">
          <a:blip r:embed="rId8">
            <a:extLst>
              <a:ext uri="{28A0092B-C50C-407E-A947-70E740481C1C}">
                <a14:useLocalDpi xmlns:a14="http://schemas.microsoft.com/office/drawing/2010/main" val="0"/>
              </a:ext>
            </a:extLst>
          </a:blip>
          <a:srcRect b="9458"/>
          <a:stretch/>
        </p:blipFill>
        <p:spPr bwMode="auto">
          <a:xfrm>
            <a:off x="3909472" y="5337937"/>
            <a:ext cx="1156335" cy="274320"/>
          </a:xfrm>
          <a:prstGeom prst="rect">
            <a:avLst/>
          </a:prstGeom>
          <a:noFill/>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1BD38CD3-EC91-43B4-9AE8-64DBF723A5A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09472" y="5682405"/>
            <a:ext cx="1156334" cy="274320"/>
          </a:xfrm>
          <a:prstGeom prst="rect">
            <a:avLst/>
          </a:prstGeom>
          <a:noFill/>
          <a:ln>
            <a:noFill/>
          </a:ln>
        </p:spPr>
      </p:pic>
      <p:pic>
        <p:nvPicPr>
          <p:cNvPr id="21" name="Picture 20">
            <a:extLst>
              <a:ext uri="{FF2B5EF4-FFF2-40B4-BE49-F238E27FC236}">
                <a16:creationId xmlns:a16="http://schemas.microsoft.com/office/drawing/2014/main" id="{A2C2F233-ABF7-46A3-874A-23F8637B9806}"/>
              </a:ext>
            </a:extLst>
          </p:cNvPr>
          <p:cNvPicPr>
            <a:picLocks noChangeAspect="1"/>
          </p:cNvPicPr>
          <p:nvPr/>
        </p:nvPicPr>
        <p:blipFill rotWithShape="1">
          <a:blip r:embed="rId10">
            <a:extLst>
              <a:ext uri="{28A0092B-C50C-407E-A947-70E740481C1C}">
                <a14:useLocalDpi xmlns:a14="http://schemas.microsoft.com/office/drawing/2010/main" val="0"/>
              </a:ext>
            </a:extLst>
          </a:blip>
          <a:srcRect b="8796"/>
          <a:stretch/>
        </p:blipFill>
        <p:spPr bwMode="auto">
          <a:xfrm>
            <a:off x="3909472" y="6058491"/>
            <a:ext cx="1215390" cy="2743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8023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2497092" y="3901011"/>
            <a:ext cx="6008734" cy="626053"/>
          </a:xfrm>
        </p:spPr>
        <p:txBody>
          <a:bodyPr>
            <a:normAutofit/>
          </a:bodyPr>
          <a:lstStyle/>
          <a:p>
            <a:pPr algn="r"/>
            <a:r>
              <a:rPr lang="en-US" sz="2800" b="1" dirty="0">
                <a:latin typeface="Bookman Old Style" panose="02050604050505020204" pitchFamily="18" charset="0"/>
              </a:rPr>
              <a:t>SUMMARY OF RESULTS</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34914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B6D-372D-40DA-AD2A-FC7F46DE023E}"/>
              </a:ext>
            </a:extLst>
          </p:cNvPr>
          <p:cNvSpPr>
            <a:spLocks noGrp="1"/>
          </p:cNvSpPr>
          <p:nvPr>
            <p:ph type="title"/>
          </p:nvPr>
        </p:nvSpPr>
        <p:spPr>
          <a:xfrm>
            <a:off x="1277400" y="310086"/>
            <a:ext cx="6589199" cy="626053"/>
          </a:xfrm>
        </p:spPr>
        <p:txBody>
          <a:bodyPr>
            <a:normAutofit/>
          </a:bodyPr>
          <a:lstStyle/>
          <a:p>
            <a:pPr algn="ctr"/>
            <a:r>
              <a:rPr lang="en-US" sz="2800" b="1" dirty="0">
                <a:latin typeface="Bookman Old Style" panose="02050604050505020204" pitchFamily="18" charset="0"/>
              </a:rPr>
              <a:t>SUMMARY OF RESULTS</a:t>
            </a:r>
          </a:p>
        </p:txBody>
      </p:sp>
      <p:sp>
        <p:nvSpPr>
          <p:cNvPr id="3" name="Content Placeholder 2">
            <a:extLst>
              <a:ext uri="{FF2B5EF4-FFF2-40B4-BE49-F238E27FC236}">
                <a16:creationId xmlns:a16="http://schemas.microsoft.com/office/drawing/2014/main" id="{59F7E247-EBAC-46B7-8ADA-1C4BA12946EB}"/>
              </a:ext>
            </a:extLst>
          </p:cNvPr>
          <p:cNvSpPr>
            <a:spLocks noGrp="1"/>
          </p:cNvSpPr>
          <p:nvPr>
            <p:ph idx="1"/>
          </p:nvPr>
        </p:nvSpPr>
        <p:spPr>
          <a:xfrm>
            <a:off x="200297" y="1250163"/>
            <a:ext cx="8717561" cy="464338"/>
          </a:xfrm>
        </p:spPr>
        <p:txBody>
          <a:bodyPr>
            <a:normAutofit/>
          </a:bodyPr>
          <a:lstStyle/>
          <a:p>
            <a:pPr marL="285750" lvl="1" algn="just"/>
            <a:r>
              <a:rPr lang="en-US" sz="1800" dirty="0">
                <a:solidFill>
                  <a:schemeClr val="tx1">
                    <a:lumMod val="85000"/>
                    <a:lumOff val="15000"/>
                  </a:schemeClr>
                </a:solidFill>
                <a:latin typeface="+mj-lt"/>
              </a:rPr>
              <a:t>Composition of Truck Traffic Volume by Axle Configuration</a:t>
            </a:r>
          </a:p>
        </p:txBody>
      </p:sp>
      <p:grpSp>
        <p:nvGrpSpPr>
          <p:cNvPr id="7" name="Group 6"/>
          <p:cNvGrpSpPr/>
          <p:nvPr/>
        </p:nvGrpSpPr>
        <p:grpSpPr>
          <a:xfrm>
            <a:off x="76874" y="82012"/>
            <a:ext cx="9009416" cy="823682"/>
            <a:chOff x="76874" y="82012"/>
            <a:chExt cx="9009416" cy="823682"/>
          </a:xfrm>
        </p:grpSpPr>
        <p:pic>
          <p:nvPicPr>
            <p:cNvPr id="9" name="Picture 8">
              <a:extLst>
                <a:ext uri="{FF2B5EF4-FFF2-40B4-BE49-F238E27FC236}">
                  <a16:creationId xmlns:a16="http://schemas.microsoft.com/office/drawing/2014/main" id="{A3A6729D-7101-416F-84F2-343F52689D16}"/>
                </a:ext>
              </a:extLst>
            </p:cNvPr>
            <p:cNvPicPr>
              <a:picLocks noChangeAspect="1"/>
            </p:cNvPicPr>
            <p:nvPr/>
          </p:nvPicPr>
          <p:blipFill>
            <a:blip r:embed="rId3"/>
            <a:stretch>
              <a:fillRect/>
            </a:stretch>
          </p:blipFill>
          <p:spPr>
            <a:xfrm>
              <a:off x="8291204" y="82012"/>
              <a:ext cx="795086" cy="733057"/>
            </a:xfrm>
            <a:prstGeom prst="rect">
              <a:avLst/>
            </a:prstGeom>
          </p:spPr>
        </p:pic>
        <p:pic>
          <p:nvPicPr>
            <p:cNvPr id="10" name="Picture 2" descr="E:\3. New Projects\NTRC Projects\Traffic Survey\140px-State_emblem_of_Pakista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4" y="82747"/>
              <a:ext cx="715606" cy="82294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D57F1E4F-1CFF-5643-939E-217C01CDF565}" type="slidenum">
              <a:rPr lang="en-US" smtClean="0"/>
              <a:pPr/>
              <a:t>9</a:t>
            </a:fld>
            <a:endParaRPr lang="en-US" dirty="0"/>
          </a:p>
        </p:txBody>
      </p:sp>
      <p:graphicFrame>
        <p:nvGraphicFramePr>
          <p:cNvPr id="4" name="Table 3">
            <a:extLst>
              <a:ext uri="{FF2B5EF4-FFF2-40B4-BE49-F238E27FC236}">
                <a16:creationId xmlns:a16="http://schemas.microsoft.com/office/drawing/2014/main" id="{1C7A99E7-50A0-4C51-8CB4-BF4105DCB513}"/>
              </a:ext>
            </a:extLst>
          </p:cNvPr>
          <p:cNvGraphicFramePr>
            <a:graphicFrameLocks noGrp="1"/>
          </p:cNvGraphicFramePr>
          <p:nvPr>
            <p:extLst>
              <p:ext uri="{D42A27DB-BD31-4B8C-83A1-F6EECF244321}">
                <p14:modId xmlns:p14="http://schemas.microsoft.com/office/powerpoint/2010/main" val="2741089484"/>
              </p:ext>
            </p:extLst>
          </p:nvPr>
        </p:nvGraphicFramePr>
        <p:xfrm>
          <a:off x="200298" y="1727225"/>
          <a:ext cx="8800829" cy="4686681"/>
        </p:xfrm>
        <a:graphic>
          <a:graphicData uri="http://schemas.openxmlformats.org/drawingml/2006/table">
            <a:tbl>
              <a:tblPr firstRow="1" firstCol="1" bandRow="1">
                <a:tableStyleId>{7DF18680-E054-41AD-8BC1-D1AEF772440D}</a:tableStyleId>
              </a:tblPr>
              <a:tblGrid>
                <a:gridCol w="908542">
                  <a:extLst>
                    <a:ext uri="{9D8B030D-6E8A-4147-A177-3AD203B41FA5}">
                      <a16:colId xmlns:a16="http://schemas.microsoft.com/office/drawing/2014/main" val="2842521342"/>
                    </a:ext>
                  </a:extLst>
                </a:gridCol>
                <a:gridCol w="3152535">
                  <a:extLst>
                    <a:ext uri="{9D8B030D-6E8A-4147-A177-3AD203B41FA5}">
                      <a16:colId xmlns:a16="http://schemas.microsoft.com/office/drawing/2014/main" val="1335481732"/>
                    </a:ext>
                  </a:extLst>
                </a:gridCol>
                <a:gridCol w="1083684">
                  <a:extLst>
                    <a:ext uri="{9D8B030D-6E8A-4147-A177-3AD203B41FA5}">
                      <a16:colId xmlns:a16="http://schemas.microsoft.com/office/drawing/2014/main" val="445450597"/>
                    </a:ext>
                  </a:extLst>
                </a:gridCol>
                <a:gridCol w="1828034">
                  <a:extLst>
                    <a:ext uri="{9D8B030D-6E8A-4147-A177-3AD203B41FA5}">
                      <a16:colId xmlns:a16="http://schemas.microsoft.com/office/drawing/2014/main" val="2280677799"/>
                    </a:ext>
                  </a:extLst>
                </a:gridCol>
                <a:gridCol w="1828034">
                  <a:extLst>
                    <a:ext uri="{9D8B030D-6E8A-4147-A177-3AD203B41FA5}">
                      <a16:colId xmlns:a16="http://schemas.microsoft.com/office/drawing/2014/main" val="3753162096"/>
                    </a:ext>
                  </a:extLst>
                </a:gridCol>
              </a:tblGrid>
              <a:tr h="0">
                <a:tc rowSpan="2">
                  <a:txBody>
                    <a:bodyPr/>
                    <a:lstStyle/>
                    <a:p>
                      <a:pPr algn="ctr">
                        <a:lnSpc>
                          <a:spcPct val="115000"/>
                        </a:lnSpc>
                        <a:spcAft>
                          <a:spcPts val="1200"/>
                        </a:spcAft>
                      </a:pPr>
                      <a:r>
                        <a:rPr lang="en-US" sz="1600">
                          <a:effectLst/>
                        </a:rPr>
                        <a:t>Sr. No.</a:t>
                      </a:r>
                      <a:endParaRPr lang="en-PK" sz="160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ct val="115000"/>
                        </a:lnSpc>
                        <a:spcAft>
                          <a:spcPts val="1200"/>
                        </a:spcAft>
                      </a:pPr>
                      <a:r>
                        <a:rPr lang="en-US" sz="1600">
                          <a:effectLst/>
                        </a:rPr>
                        <a:t>Axle Configuration</a:t>
                      </a:r>
                      <a:endParaRPr lang="en-PK" sz="160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ct val="115000"/>
                        </a:lnSpc>
                        <a:spcAft>
                          <a:spcPts val="1200"/>
                        </a:spcAft>
                      </a:pPr>
                      <a:r>
                        <a:rPr lang="en-US" sz="1600">
                          <a:effectLst/>
                        </a:rPr>
                        <a:t>Code</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dirty="0">
                          <a:effectLst/>
                        </a:rPr>
                        <a:t>NTRC 1995</a:t>
                      </a:r>
                      <a:endParaRPr lang="en-PK"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dirty="0">
                          <a:effectLst/>
                        </a:rPr>
                        <a:t>2019</a:t>
                      </a:r>
                      <a:endParaRPr lang="en-PK" sz="16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329169709"/>
                  </a:ext>
                </a:extLst>
              </a:tr>
              <a:tr h="0">
                <a:tc vMerge="1">
                  <a:txBody>
                    <a:bodyPr/>
                    <a:lstStyle/>
                    <a:p>
                      <a:endParaRPr lang="en-PK"/>
                    </a:p>
                  </a:txBody>
                  <a:tcPr/>
                </a:tc>
                <a:tc vMerge="1">
                  <a:txBody>
                    <a:bodyPr/>
                    <a:lstStyle/>
                    <a:p>
                      <a:endParaRPr lang="en-PK"/>
                    </a:p>
                  </a:txBody>
                  <a:tcPr/>
                </a:tc>
                <a:tc vMerge="1">
                  <a:txBody>
                    <a:bodyPr/>
                    <a:lstStyle/>
                    <a:p>
                      <a:endParaRPr lang="en-PK"/>
                    </a:p>
                  </a:txBody>
                  <a:tcPr/>
                </a:tc>
                <a:tc>
                  <a:txBody>
                    <a:bodyPr/>
                    <a:lstStyle/>
                    <a:p>
                      <a:pPr algn="ctr">
                        <a:lnSpc>
                          <a:spcPct val="115000"/>
                        </a:lnSpc>
                        <a:spcAft>
                          <a:spcPts val="1200"/>
                        </a:spcAft>
                      </a:pPr>
                      <a:r>
                        <a:rPr lang="en-US" sz="1600" dirty="0">
                          <a:effectLst/>
                        </a:rPr>
                        <a:t>Percentage</a:t>
                      </a:r>
                      <a:endParaRPr lang="en-PK" sz="1600" dirty="0">
                        <a:effectLst/>
                        <a:latin typeface="Times New Roman" panose="02020603050405020304" pitchFamily="18" charset="0"/>
                      </a:endParaRPr>
                    </a:p>
                  </a:txBody>
                  <a:tcPr marL="68580" marR="68580" marT="0" marB="0" anchor="ctr"/>
                </a:tc>
                <a:tc>
                  <a:txBody>
                    <a:bodyPr/>
                    <a:lstStyle/>
                    <a:p>
                      <a:pPr algn="ctr">
                        <a:lnSpc>
                          <a:spcPct val="115000"/>
                        </a:lnSpc>
                        <a:spcAft>
                          <a:spcPts val="1200"/>
                        </a:spcAft>
                      </a:pPr>
                      <a:r>
                        <a:rPr lang="en-US" sz="1600" dirty="0">
                          <a:effectLst/>
                        </a:rPr>
                        <a:t>Percentage</a:t>
                      </a:r>
                      <a:endParaRPr lang="en-PK" sz="16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1994480067"/>
                  </a:ext>
                </a:extLst>
              </a:tr>
              <a:tr h="0">
                <a:tc>
                  <a:txBody>
                    <a:bodyPr/>
                    <a:lstStyle/>
                    <a:p>
                      <a:pPr algn="ctr">
                        <a:lnSpc>
                          <a:spcPct val="115000"/>
                        </a:lnSpc>
                        <a:spcAft>
                          <a:spcPts val="1200"/>
                        </a:spcAft>
                      </a:pPr>
                      <a:r>
                        <a:rPr lang="en-US" sz="1600">
                          <a:effectLst/>
                        </a:rPr>
                        <a:t>1</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l">
                        <a:lnSpc>
                          <a:spcPct val="115000"/>
                        </a:lnSpc>
                        <a:spcAft>
                          <a:spcPts val="1200"/>
                        </a:spcAft>
                      </a:pPr>
                      <a:r>
                        <a:rPr lang="en-US" sz="1600">
                          <a:effectLst/>
                        </a:rPr>
                        <a:t>2 Axle Single</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1.2</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dirty="0">
                          <a:effectLst/>
                        </a:rPr>
                        <a:t>68.01</a:t>
                      </a:r>
                      <a:endParaRPr lang="en-PK" sz="1600" dirty="0">
                        <a:effectLst/>
                        <a:latin typeface="Times New Roman" panose="02020603050405020304" pitchFamily="18" charset="0"/>
                      </a:endParaRPr>
                    </a:p>
                  </a:txBody>
                  <a:tcPr marL="68580" marR="68580" marT="0" marB="0" anchor="ctr"/>
                </a:tc>
                <a:tc>
                  <a:txBody>
                    <a:bodyPr/>
                    <a:lstStyle/>
                    <a:p>
                      <a:pPr algn="ctr">
                        <a:lnSpc>
                          <a:spcPct val="115000"/>
                        </a:lnSpc>
                        <a:spcAft>
                          <a:spcPts val="1200"/>
                        </a:spcAft>
                      </a:pPr>
                      <a:r>
                        <a:rPr lang="en-US" sz="1600" dirty="0">
                          <a:effectLst/>
                        </a:rPr>
                        <a:t>35.81</a:t>
                      </a:r>
                      <a:endParaRPr lang="en-PK" sz="16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3373174018"/>
                  </a:ext>
                </a:extLst>
              </a:tr>
              <a:tr h="0">
                <a:tc>
                  <a:txBody>
                    <a:bodyPr/>
                    <a:lstStyle/>
                    <a:p>
                      <a:pPr algn="ctr">
                        <a:lnSpc>
                          <a:spcPct val="115000"/>
                        </a:lnSpc>
                        <a:spcAft>
                          <a:spcPts val="1200"/>
                        </a:spcAft>
                      </a:pPr>
                      <a:r>
                        <a:rPr lang="en-US" sz="1600">
                          <a:effectLst/>
                        </a:rPr>
                        <a:t>2</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l">
                        <a:lnSpc>
                          <a:spcPct val="115000"/>
                        </a:lnSpc>
                        <a:spcAft>
                          <a:spcPts val="1200"/>
                        </a:spcAft>
                      </a:pPr>
                      <a:r>
                        <a:rPr lang="en-US" sz="1600">
                          <a:effectLst/>
                        </a:rPr>
                        <a:t>3 Axle Tandem</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1.22</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dirty="0">
                          <a:effectLst/>
                        </a:rPr>
                        <a:t>22.42</a:t>
                      </a:r>
                      <a:endParaRPr lang="en-PK" sz="1600" dirty="0">
                        <a:effectLst/>
                        <a:latin typeface="Times New Roman" panose="02020603050405020304" pitchFamily="18" charset="0"/>
                      </a:endParaRPr>
                    </a:p>
                  </a:txBody>
                  <a:tcPr marL="68580" marR="68580" marT="0" marB="0" anchor="ctr"/>
                </a:tc>
                <a:tc>
                  <a:txBody>
                    <a:bodyPr/>
                    <a:lstStyle/>
                    <a:p>
                      <a:pPr algn="ctr">
                        <a:lnSpc>
                          <a:spcPct val="115000"/>
                        </a:lnSpc>
                        <a:spcAft>
                          <a:spcPts val="1200"/>
                        </a:spcAft>
                      </a:pPr>
                      <a:r>
                        <a:rPr lang="en-US" sz="1600" dirty="0">
                          <a:effectLst/>
                        </a:rPr>
                        <a:t>24.79</a:t>
                      </a:r>
                      <a:endParaRPr lang="en-PK" sz="16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4011961404"/>
                  </a:ext>
                </a:extLst>
              </a:tr>
              <a:tr h="0">
                <a:tc>
                  <a:txBody>
                    <a:bodyPr/>
                    <a:lstStyle/>
                    <a:p>
                      <a:pPr algn="ctr">
                        <a:lnSpc>
                          <a:spcPct val="115000"/>
                        </a:lnSpc>
                        <a:spcAft>
                          <a:spcPts val="1200"/>
                        </a:spcAft>
                      </a:pPr>
                      <a:r>
                        <a:rPr lang="en-US" sz="1600">
                          <a:effectLst/>
                        </a:rPr>
                        <a:t>3</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l">
                        <a:lnSpc>
                          <a:spcPct val="115000"/>
                        </a:lnSpc>
                        <a:spcAft>
                          <a:spcPts val="1200"/>
                        </a:spcAft>
                      </a:pPr>
                      <a:r>
                        <a:rPr lang="en-US" sz="1600">
                          <a:effectLst/>
                        </a:rPr>
                        <a:t>3 Axle Single*</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1.2-2</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PK" sz="1600" dirty="0"/>
                    </a:p>
                  </a:txBody>
                  <a:tcPr/>
                </a:tc>
                <a:tc>
                  <a:txBody>
                    <a:bodyPr/>
                    <a:lstStyle/>
                    <a:p>
                      <a:pPr algn="ctr">
                        <a:lnSpc>
                          <a:spcPct val="115000"/>
                        </a:lnSpc>
                        <a:spcAft>
                          <a:spcPts val="1200"/>
                        </a:spcAft>
                      </a:pPr>
                      <a:r>
                        <a:rPr lang="en-US" sz="1600" dirty="0">
                          <a:effectLst/>
                        </a:rPr>
                        <a:t>0.87</a:t>
                      </a:r>
                      <a:endParaRPr lang="en-PK" sz="16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1069283338"/>
                  </a:ext>
                </a:extLst>
              </a:tr>
              <a:tr h="0">
                <a:tc>
                  <a:txBody>
                    <a:bodyPr/>
                    <a:lstStyle/>
                    <a:p>
                      <a:pPr algn="ctr">
                        <a:lnSpc>
                          <a:spcPct val="115000"/>
                        </a:lnSpc>
                        <a:spcAft>
                          <a:spcPts val="1200"/>
                        </a:spcAft>
                      </a:pPr>
                      <a:r>
                        <a:rPr lang="en-US" sz="1600">
                          <a:effectLst/>
                        </a:rPr>
                        <a:t>4</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l">
                        <a:lnSpc>
                          <a:spcPct val="115000"/>
                        </a:lnSpc>
                        <a:spcAft>
                          <a:spcPts val="1200"/>
                        </a:spcAft>
                      </a:pPr>
                      <a:r>
                        <a:rPr lang="en-US" sz="1600">
                          <a:effectLst/>
                        </a:rPr>
                        <a:t>4 Axle Single Tandem</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1.2-22</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dirty="0">
                          <a:effectLst/>
                        </a:rPr>
                        <a:t>6.41</a:t>
                      </a:r>
                      <a:endParaRPr lang="en-PK" sz="1600" dirty="0">
                        <a:effectLst/>
                        <a:latin typeface="Times New Roman" panose="02020603050405020304" pitchFamily="18" charset="0"/>
                      </a:endParaRPr>
                    </a:p>
                  </a:txBody>
                  <a:tcPr marL="68580" marR="68580" marT="0" marB="0" anchor="ctr"/>
                </a:tc>
                <a:tc>
                  <a:txBody>
                    <a:bodyPr/>
                    <a:lstStyle/>
                    <a:p>
                      <a:pPr algn="ctr">
                        <a:lnSpc>
                          <a:spcPct val="115000"/>
                        </a:lnSpc>
                        <a:spcAft>
                          <a:spcPts val="1200"/>
                        </a:spcAft>
                      </a:pPr>
                      <a:r>
                        <a:rPr lang="en-US" sz="1600" dirty="0">
                          <a:effectLst/>
                        </a:rPr>
                        <a:t>13.32</a:t>
                      </a:r>
                      <a:endParaRPr lang="en-PK" sz="16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580761427"/>
                  </a:ext>
                </a:extLst>
              </a:tr>
              <a:tr h="0">
                <a:tc>
                  <a:txBody>
                    <a:bodyPr/>
                    <a:lstStyle/>
                    <a:p>
                      <a:pPr algn="ctr">
                        <a:lnSpc>
                          <a:spcPct val="115000"/>
                        </a:lnSpc>
                        <a:spcAft>
                          <a:spcPts val="1200"/>
                        </a:spcAft>
                      </a:pPr>
                      <a:r>
                        <a:rPr lang="en-US" sz="1600">
                          <a:effectLst/>
                        </a:rPr>
                        <a:t>5</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l">
                        <a:lnSpc>
                          <a:spcPct val="115000"/>
                        </a:lnSpc>
                        <a:spcAft>
                          <a:spcPts val="1200"/>
                        </a:spcAft>
                      </a:pPr>
                      <a:r>
                        <a:rPr lang="en-US" sz="1600">
                          <a:effectLst/>
                        </a:rPr>
                        <a:t>4 Axle Tandem Single*</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1.22-2</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PK" sz="1600" dirty="0"/>
                    </a:p>
                  </a:txBody>
                  <a:tcPr/>
                </a:tc>
                <a:tc>
                  <a:txBody>
                    <a:bodyPr/>
                    <a:lstStyle/>
                    <a:p>
                      <a:pPr algn="ctr">
                        <a:lnSpc>
                          <a:spcPct val="115000"/>
                        </a:lnSpc>
                        <a:spcAft>
                          <a:spcPts val="1200"/>
                        </a:spcAft>
                      </a:pPr>
                      <a:r>
                        <a:rPr lang="en-US" sz="1600" dirty="0">
                          <a:effectLst/>
                        </a:rPr>
                        <a:t>0.63</a:t>
                      </a:r>
                      <a:endParaRPr lang="en-PK" sz="16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346736590"/>
                  </a:ext>
                </a:extLst>
              </a:tr>
              <a:tr h="0">
                <a:tc>
                  <a:txBody>
                    <a:bodyPr/>
                    <a:lstStyle/>
                    <a:p>
                      <a:pPr algn="ctr">
                        <a:lnSpc>
                          <a:spcPct val="115000"/>
                        </a:lnSpc>
                        <a:spcAft>
                          <a:spcPts val="1200"/>
                        </a:spcAft>
                      </a:pPr>
                      <a:r>
                        <a:rPr lang="en-US" sz="1600">
                          <a:effectLst/>
                        </a:rPr>
                        <a:t>6</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l">
                        <a:lnSpc>
                          <a:spcPct val="115000"/>
                        </a:lnSpc>
                        <a:spcAft>
                          <a:spcPts val="1200"/>
                        </a:spcAft>
                      </a:pPr>
                      <a:r>
                        <a:rPr lang="en-US" sz="1600">
                          <a:effectLst/>
                        </a:rPr>
                        <a:t>4 Axle Single*</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1.2+2.2</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PK" sz="1600" dirty="0"/>
                    </a:p>
                  </a:txBody>
                  <a:tcPr/>
                </a:tc>
                <a:tc>
                  <a:txBody>
                    <a:bodyPr/>
                    <a:lstStyle/>
                    <a:p>
                      <a:pPr algn="ctr">
                        <a:lnSpc>
                          <a:spcPct val="115000"/>
                        </a:lnSpc>
                        <a:spcAft>
                          <a:spcPts val="1200"/>
                        </a:spcAft>
                      </a:pPr>
                      <a:r>
                        <a:rPr lang="en-US" sz="1600" dirty="0">
                          <a:effectLst/>
                        </a:rPr>
                        <a:t>0.02</a:t>
                      </a:r>
                      <a:endParaRPr lang="en-PK" sz="16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4068579782"/>
                  </a:ext>
                </a:extLst>
              </a:tr>
              <a:tr h="0">
                <a:tc>
                  <a:txBody>
                    <a:bodyPr/>
                    <a:lstStyle/>
                    <a:p>
                      <a:pPr algn="ctr">
                        <a:lnSpc>
                          <a:spcPct val="115000"/>
                        </a:lnSpc>
                        <a:spcAft>
                          <a:spcPts val="1200"/>
                        </a:spcAft>
                      </a:pPr>
                      <a:r>
                        <a:rPr lang="en-US" sz="1600">
                          <a:effectLst/>
                        </a:rPr>
                        <a:t>7</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l">
                        <a:lnSpc>
                          <a:spcPct val="115000"/>
                        </a:lnSpc>
                        <a:spcAft>
                          <a:spcPts val="1200"/>
                        </a:spcAft>
                      </a:pPr>
                      <a:r>
                        <a:rPr lang="en-US" sz="1600">
                          <a:effectLst/>
                        </a:rPr>
                        <a:t>5 Axle Single Tridem</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1.2-222</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dirty="0">
                          <a:effectLst/>
                        </a:rPr>
                        <a:t>3.16</a:t>
                      </a:r>
                      <a:endParaRPr lang="en-PK" sz="1600" dirty="0">
                        <a:effectLst/>
                        <a:latin typeface="Times New Roman" panose="02020603050405020304" pitchFamily="18" charset="0"/>
                      </a:endParaRPr>
                    </a:p>
                  </a:txBody>
                  <a:tcPr marL="68580" marR="68580" marT="0" marB="0" anchor="ctr"/>
                </a:tc>
                <a:tc>
                  <a:txBody>
                    <a:bodyPr/>
                    <a:lstStyle/>
                    <a:p>
                      <a:pPr algn="ctr">
                        <a:lnSpc>
                          <a:spcPct val="115000"/>
                        </a:lnSpc>
                        <a:spcAft>
                          <a:spcPts val="1200"/>
                        </a:spcAft>
                      </a:pPr>
                      <a:r>
                        <a:rPr lang="en-US" sz="1600" dirty="0">
                          <a:effectLst/>
                        </a:rPr>
                        <a:t>5.41</a:t>
                      </a:r>
                      <a:endParaRPr lang="en-PK" sz="16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3066478907"/>
                  </a:ext>
                </a:extLst>
              </a:tr>
              <a:tr h="0">
                <a:tc>
                  <a:txBody>
                    <a:bodyPr/>
                    <a:lstStyle/>
                    <a:p>
                      <a:pPr algn="ctr">
                        <a:lnSpc>
                          <a:spcPct val="115000"/>
                        </a:lnSpc>
                        <a:spcAft>
                          <a:spcPts val="1200"/>
                        </a:spcAft>
                      </a:pPr>
                      <a:r>
                        <a:rPr lang="en-US" sz="1600">
                          <a:effectLst/>
                        </a:rPr>
                        <a:t>8</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l">
                        <a:lnSpc>
                          <a:spcPct val="115000"/>
                        </a:lnSpc>
                        <a:spcAft>
                          <a:spcPts val="1200"/>
                        </a:spcAft>
                      </a:pPr>
                      <a:r>
                        <a:rPr lang="en-US" sz="1600">
                          <a:effectLst/>
                        </a:rPr>
                        <a:t>5 Axle Tandem Tandem</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1.22-22</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PK" sz="1600" dirty="0"/>
                    </a:p>
                  </a:txBody>
                  <a:tcPr/>
                </a:tc>
                <a:tc>
                  <a:txBody>
                    <a:bodyPr/>
                    <a:lstStyle/>
                    <a:p>
                      <a:pPr algn="ctr">
                        <a:lnSpc>
                          <a:spcPct val="115000"/>
                        </a:lnSpc>
                        <a:spcAft>
                          <a:spcPts val="1200"/>
                        </a:spcAft>
                      </a:pPr>
                      <a:r>
                        <a:rPr lang="en-US" sz="1600" dirty="0">
                          <a:effectLst/>
                        </a:rPr>
                        <a:t>3.48</a:t>
                      </a:r>
                      <a:endParaRPr lang="en-PK" sz="16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3067100030"/>
                  </a:ext>
                </a:extLst>
              </a:tr>
              <a:tr h="0">
                <a:tc>
                  <a:txBody>
                    <a:bodyPr/>
                    <a:lstStyle/>
                    <a:p>
                      <a:pPr algn="ctr">
                        <a:lnSpc>
                          <a:spcPct val="115000"/>
                        </a:lnSpc>
                        <a:spcAft>
                          <a:spcPts val="1200"/>
                        </a:spcAft>
                      </a:pPr>
                      <a:r>
                        <a:rPr lang="en-US" sz="1600">
                          <a:effectLst/>
                        </a:rPr>
                        <a:t>9</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l">
                        <a:lnSpc>
                          <a:spcPct val="115000"/>
                        </a:lnSpc>
                        <a:spcAft>
                          <a:spcPts val="1200"/>
                        </a:spcAft>
                      </a:pPr>
                      <a:r>
                        <a:rPr lang="en-US" sz="1600">
                          <a:effectLst/>
                        </a:rPr>
                        <a:t>5 Axle Single Single Tandem*</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1.2+2.22</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PK" sz="1600" dirty="0"/>
                    </a:p>
                  </a:txBody>
                  <a:tcPr/>
                </a:tc>
                <a:tc>
                  <a:txBody>
                    <a:bodyPr/>
                    <a:lstStyle/>
                    <a:p>
                      <a:pPr algn="ctr">
                        <a:lnSpc>
                          <a:spcPct val="115000"/>
                        </a:lnSpc>
                        <a:spcAft>
                          <a:spcPts val="1200"/>
                        </a:spcAft>
                      </a:pPr>
                      <a:r>
                        <a:rPr lang="en-US" sz="1600" dirty="0">
                          <a:effectLst/>
                        </a:rPr>
                        <a:t>0.13</a:t>
                      </a:r>
                      <a:endParaRPr lang="en-PK" sz="16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028861302"/>
                  </a:ext>
                </a:extLst>
              </a:tr>
              <a:tr h="0">
                <a:tc>
                  <a:txBody>
                    <a:bodyPr/>
                    <a:lstStyle/>
                    <a:p>
                      <a:pPr algn="ctr">
                        <a:lnSpc>
                          <a:spcPct val="115000"/>
                        </a:lnSpc>
                        <a:spcAft>
                          <a:spcPts val="1200"/>
                        </a:spcAft>
                      </a:pPr>
                      <a:r>
                        <a:rPr lang="en-US" sz="1600">
                          <a:effectLst/>
                        </a:rPr>
                        <a:t>10</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l">
                        <a:lnSpc>
                          <a:spcPct val="115000"/>
                        </a:lnSpc>
                        <a:spcAft>
                          <a:spcPts val="1200"/>
                        </a:spcAft>
                      </a:pPr>
                      <a:r>
                        <a:rPr lang="en-US" sz="1600">
                          <a:effectLst/>
                        </a:rPr>
                        <a:t>5 Axle Tandem Single Single*</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1.22+2.2</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PK" sz="1600" dirty="0"/>
                    </a:p>
                  </a:txBody>
                  <a:tcPr/>
                </a:tc>
                <a:tc>
                  <a:txBody>
                    <a:bodyPr/>
                    <a:lstStyle/>
                    <a:p>
                      <a:pPr algn="ctr">
                        <a:lnSpc>
                          <a:spcPct val="115000"/>
                        </a:lnSpc>
                        <a:spcAft>
                          <a:spcPts val="1200"/>
                        </a:spcAft>
                      </a:pPr>
                      <a:r>
                        <a:rPr lang="en-US" sz="1600" dirty="0">
                          <a:effectLst/>
                        </a:rPr>
                        <a:t>0.07</a:t>
                      </a:r>
                      <a:endParaRPr lang="en-PK" sz="16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805226741"/>
                  </a:ext>
                </a:extLst>
              </a:tr>
              <a:tr h="0">
                <a:tc>
                  <a:txBody>
                    <a:bodyPr/>
                    <a:lstStyle/>
                    <a:p>
                      <a:pPr algn="ctr">
                        <a:lnSpc>
                          <a:spcPct val="115000"/>
                        </a:lnSpc>
                        <a:spcAft>
                          <a:spcPts val="1200"/>
                        </a:spcAft>
                      </a:pPr>
                      <a:r>
                        <a:rPr lang="en-US" sz="1600">
                          <a:effectLst/>
                        </a:rPr>
                        <a:t>11</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l">
                        <a:lnSpc>
                          <a:spcPct val="115000"/>
                        </a:lnSpc>
                        <a:spcAft>
                          <a:spcPts val="1200"/>
                        </a:spcAft>
                      </a:pPr>
                      <a:r>
                        <a:rPr lang="en-US" sz="1600">
                          <a:effectLst/>
                        </a:rPr>
                        <a:t>6 Axle Tandem Tridem</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1.22-222</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PK" sz="1600" dirty="0"/>
                    </a:p>
                  </a:txBody>
                  <a:tcPr/>
                </a:tc>
                <a:tc>
                  <a:txBody>
                    <a:bodyPr/>
                    <a:lstStyle/>
                    <a:p>
                      <a:pPr algn="ctr">
                        <a:lnSpc>
                          <a:spcPct val="115000"/>
                        </a:lnSpc>
                        <a:spcAft>
                          <a:spcPts val="1200"/>
                        </a:spcAft>
                      </a:pPr>
                      <a:r>
                        <a:rPr lang="en-US" sz="1600" dirty="0">
                          <a:effectLst/>
                        </a:rPr>
                        <a:t>15.34</a:t>
                      </a:r>
                      <a:endParaRPr lang="en-PK" sz="16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1213638899"/>
                  </a:ext>
                </a:extLst>
              </a:tr>
              <a:tr h="0">
                <a:tc>
                  <a:txBody>
                    <a:bodyPr/>
                    <a:lstStyle/>
                    <a:p>
                      <a:pPr algn="ctr">
                        <a:lnSpc>
                          <a:spcPct val="115000"/>
                        </a:lnSpc>
                        <a:spcAft>
                          <a:spcPts val="1200"/>
                        </a:spcAft>
                      </a:pPr>
                      <a:r>
                        <a:rPr lang="en-US" sz="1600">
                          <a:effectLst/>
                        </a:rPr>
                        <a:t>12</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l">
                        <a:lnSpc>
                          <a:spcPct val="115000"/>
                        </a:lnSpc>
                        <a:spcAft>
                          <a:spcPts val="1200"/>
                        </a:spcAft>
                      </a:pPr>
                      <a:r>
                        <a:rPr lang="en-US" sz="1600">
                          <a:effectLst/>
                        </a:rPr>
                        <a:t>6 Axle Tandem Single Tandem*</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1200"/>
                        </a:spcAft>
                      </a:pPr>
                      <a:r>
                        <a:rPr lang="en-US" sz="1600">
                          <a:effectLst/>
                        </a:rPr>
                        <a:t>1.22+2.22</a:t>
                      </a:r>
                      <a:endParaRPr lang="en-PK" sz="16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PK" sz="1600" dirty="0"/>
                    </a:p>
                  </a:txBody>
                  <a:tcPr/>
                </a:tc>
                <a:tc>
                  <a:txBody>
                    <a:bodyPr/>
                    <a:lstStyle/>
                    <a:p>
                      <a:pPr algn="ctr">
                        <a:lnSpc>
                          <a:spcPct val="115000"/>
                        </a:lnSpc>
                        <a:spcAft>
                          <a:spcPts val="1200"/>
                        </a:spcAft>
                      </a:pPr>
                      <a:r>
                        <a:rPr lang="en-US" sz="1600" dirty="0">
                          <a:effectLst/>
                        </a:rPr>
                        <a:t>0.15</a:t>
                      </a:r>
                      <a:endParaRPr lang="en-PK" sz="16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3748093998"/>
                  </a:ext>
                </a:extLst>
              </a:tr>
              <a:tr h="0">
                <a:tc gridSpan="3">
                  <a:txBody>
                    <a:bodyPr/>
                    <a:lstStyle/>
                    <a:p>
                      <a:pPr algn="ctr">
                        <a:lnSpc>
                          <a:spcPct val="115000"/>
                        </a:lnSpc>
                        <a:spcAft>
                          <a:spcPts val="1200"/>
                        </a:spcAft>
                      </a:pPr>
                      <a:r>
                        <a:rPr lang="en-US" sz="1600" dirty="0">
                          <a:effectLst/>
                        </a:rPr>
                        <a:t>Total</a:t>
                      </a:r>
                      <a:endParaRPr lang="en-PK" sz="16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PK"/>
                    </a:p>
                  </a:txBody>
                  <a:tcPr/>
                </a:tc>
                <a:tc hMerge="1">
                  <a:txBody>
                    <a:bodyPr/>
                    <a:lstStyle/>
                    <a:p>
                      <a:endParaRPr lang="en-PK"/>
                    </a:p>
                  </a:txBody>
                  <a:tcPr/>
                </a:tc>
                <a:tc>
                  <a:txBody>
                    <a:bodyPr/>
                    <a:lstStyle/>
                    <a:p>
                      <a:pPr algn="ctr">
                        <a:lnSpc>
                          <a:spcPct val="115000"/>
                        </a:lnSpc>
                        <a:spcAft>
                          <a:spcPts val="1200"/>
                        </a:spcAft>
                      </a:pPr>
                      <a:r>
                        <a:rPr lang="en-US" sz="1600" dirty="0">
                          <a:effectLst/>
                        </a:rPr>
                        <a:t>100.00</a:t>
                      </a:r>
                      <a:endParaRPr lang="en-PK" sz="1600" dirty="0">
                        <a:effectLst/>
                        <a:latin typeface="Times New Roman" panose="02020603050405020304" pitchFamily="18" charset="0"/>
                      </a:endParaRPr>
                    </a:p>
                  </a:txBody>
                  <a:tcPr marL="68580" marR="68580" marT="0" marB="0" anchor="ctr"/>
                </a:tc>
                <a:tc>
                  <a:txBody>
                    <a:bodyPr/>
                    <a:lstStyle/>
                    <a:p>
                      <a:pPr algn="ctr">
                        <a:lnSpc>
                          <a:spcPct val="115000"/>
                        </a:lnSpc>
                        <a:spcAft>
                          <a:spcPts val="1200"/>
                        </a:spcAft>
                      </a:pPr>
                      <a:r>
                        <a:rPr lang="en-US" sz="1600" dirty="0">
                          <a:effectLst/>
                        </a:rPr>
                        <a:t>100.00</a:t>
                      </a:r>
                      <a:endParaRPr lang="en-PK" sz="16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3033250767"/>
                  </a:ext>
                </a:extLst>
              </a:tr>
            </a:tbl>
          </a:graphicData>
        </a:graphic>
      </p:graphicFrame>
    </p:spTree>
    <p:extLst>
      <p:ext uri="{BB962C8B-B14F-4D97-AF65-F5344CB8AC3E}">
        <p14:creationId xmlns:p14="http://schemas.microsoft.com/office/powerpoint/2010/main" val="206960107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5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7145</TotalTime>
  <Words>4857</Words>
  <Application>Microsoft Office PowerPoint</Application>
  <PresentationFormat>On-screen Show (4:3)</PresentationFormat>
  <Paragraphs>1580</Paragraphs>
  <Slides>35</Slides>
  <Notes>33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Bookman Old Style</vt:lpstr>
      <vt:lpstr>Calibri</vt:lpstr>
      <vt:lpstr>Century Gothic</vt:lpstr>
      <vt:lpstr>Times New Roman</vt:lpstr>
      <vt:lpstr>Wingdings 3</vt:lpstr>
      <vt:lpstr>Wisp</vt:lpstr>
      <vt:lpstr>5_Wisp</vt:lpstr>
      <vt:lpstr>PowerPoint Presentation</vt:lpstr>
      <vt:lpstr>CONTENTS</vt:lpstr>
      <vt:lpstr>Introduction</vt:lpstr>
      <vt:lpstr>Introduction</vt:lpstr>
      <vt:lpstr>Objectives of the Study</vt:lpstr>
      <vt:lpstr>Survey Locations</vt:lpstr>
      <vt:lpstr>Legal Load Limits</vt:lpstr>
      <vt:lpstr>SUMMARY OF RESULTS</vt:lpstr>
      <vt:lpstr>SUMMARY OF RESULTS</vt:lpstr>
      <vt:lpstr>SUMMARY OF RESULTS</vt:lpstr>
      <vt:lpstr>SUMMARY OF RESULTS</vt:lpstr>
      <vt:lpstr>SUMMARY OF RESULTS</vt:lpstr>
      <vt:lpstr>SUMMARY OF RESULTS</vt:lpstr>
      <vt:lpstr>MOTORWAYS</vt:lpstr>
      <vt:lpstr>MOTORWAYS</vt:lpstr>
      <vt:lpstr>MOTORWAYS</vt:lpstr>
      <vt:lpstr>MOTORWAYS</vt:lpstr>
      <vt:lpstr>MOTORWAYS</vt:lpstr>
      <vt:lpstr>MOTORWAYS</vt:lpstr>
      <vt:lpstr>NATIONAL HIGHWAYS</vt:lpstr>
      <vt:lpstr>NATIONAL HIGHWAYS</vt:lpstr>
      <vt:lpstr>NATIONAL HIGHWAYS</vt:lpstr>
      <vt:lpstr>NATIONAL HIGHWAYS</vt:lpstr>
      <vt:lpstr>NATIONAL HIGHWAYS</vt:lpstr>
      <vt:lpstr>NATIONAL HIGHWAYS</vt:lpstr>
      <vt:lpstr>NATIONAL HIGHWAYS</vt:lpstr>
      <vt:lpstr>NATIONAL HIGHWAYS</vt:lpstr>
      <vt:lpstr>PORTS AND DRY PORTS</vt:lpstr>
      <vt:lpstr>CONCLUSIONS</vt:lpstr>
      <vt:lpstr>CONCLUSIONS</vt:lpstr>
      <vt:lpstr>CONCLUSIONS</vt:lpstr>
      <vt:lpstr>RECOMMENDATIONS</vt:lpstr>
      <vt:lpstr>RECOMMENDATIONS</vt:lpstr>
      <vt:lpstr>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NTRC Axle Load Survey on National Highway &amp; Motorway Network in Pakistan</dc:title>
  <dc:creator>Bilal</dc:creator>
  <cp:lastModifiedBy>Bilal Shahid Khokhar</cp:lastModifiedBy>
  <cp:revision>1162</cp:revision>
  <cp:lastPrinted>2019-07-22T05:45:51Z</cp:lastPrinted>
  <dcterms:created xsi:type="dcterms:W3CDTF">2018-02-07T07:11:14Z</dcterms:created>
  <dcterms:modified xsi:type="dcterms:W3CDTF">2021-11-08T05:56:50Z</dcterms:modified>
</cp:coreProperties>
</file>